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400" r:id="rId2"/>
    <p:sldId id="337" r:id="rId3"/>
    <p:sldId id="427" r:id="rId4"/>
    <p:sldId id="394" r:id="rId5"/>
    <p:sldId id="403" r:id="rId6"/>
    <p:sldId id="428" r:id="rId7"/>
    <p:sldId id="401" r:id="rId8"/>
    <p:sldId id="429" r:id="rId9"/>
    <p:sldId id="411" r:id="rId10"/>
    <p:sldId id="389" r:id="rId11"/>
    <p:sldId id="405" r:id="rId12"/>
    <p:sldId id="375" r:id="rId13"/>
    <p:sldId id="414" r:id="rId14"/>
    <p:sldId id="415" r:id="rId15"/>
    <p:sldId id="413" r:id="rId16"/>
    <p:sldId id="369" r:id="rId17"/>
    <p:sldId id="392" r:id="rId18"/>
    <p:sldId id="406" r:id="rId19"/>
    <p:sldId id="423" r:id="rId20"/>
    <p:sldId id="418" r:id="rId21"/>
    <p:sldId id="422" r:id="rId22"/>
    <p:sldId id="431" r:id="rId23"/>
    <p:sldId id="419" r:id="rId24"/>
    <p:sldId id="421" r:id="rId25"/>
    <p:sldId id="417" r:id="rId26"/>
    <p:sldId id="420" r:id="rId27"/>
    <p:sldId id="430" r:id="rId28"/>
    <p:sldId id="407" r:id="rId29"/>
    <p:sldId id="408" r:id="rId30"/>
    <p:sldId id="378" r:id="rId31"/>
    <p:sldId id="398" r:id="rId32"/>
    <p:sldId id="399" r:id="rId3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p15:clr>
            <a:srgbClr val="A4A3A4"/>
          </p15:clr>
        </p15:guide>
        <p15:guide id="2" pos="2190">
          <p15:clr>
            <a:srgbClr val="A4A3A4"/>
          </p15:clr>
        </p15:guide>
        <p15:guide id="3" pos="221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Coale" initials="DSC"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85" autoAdjust="0"/>
    <p:restoredTop sz="94660" autoAdjust="0"/>
  </p:normalViewPr>
  <p:slideViewPr>
    <p:cSldViewPr snapToGrid="0" snapToObjects="1">
      <p:cViewPr varScale="1">
        <p:scale>
          <a:sx n="72" d="100"/>
          <a:sy n="72" d="100"/>
        </p:scale>
        <p:origin x="1062" y="72"/>
      </p:cViewPr>
      <p:guideLst>
        <p:guide orient="horz" pos="2160"/>
        <p:guide pos="2880"/>
      </p:guideLst>
    </p:cSldViewPr>
  </p:slideViewPr>
  <p:outlineViewPr>
    <p:cViewPr>
      <p:scale>
        <a:sx n="33" d="100"/>
        <a:sy n="33" d="100"/>
      </p:scale>
      <p:origin x="48" y="16926"/>
    </p:cViewPr>
  </p:outlineViewPr>
  <p:notesTextViewPr>
    <p:cViewPr>
      <p:scale>
        <a:sx n="100" d="100"/>
        <a:sy n="100" d="100"/>
      </p:scale>
      <p:origin x="0" y="0"/>
    </p:cViewPr>
  </p:notesTextViewPr>
  <p:notesViewPr>
    <p:cSldViewPr snapToGrid="0" snapToObjects="1">
      <p:cViewPr varScale="1">
        <p:scale>
          <a:sx n="52" d="100"/>
          <a:sy n="52" d="100"/>
        </p:scale>
        <p:origin x="-2838" y="-96"/>
      </p:cViewPr>
      <p:guideLst>
        <p:guide orient="horz" pos="2931"/>
        <p:guide pos="2190"/>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A0872F-5CEB-42EE-942A-04190245FB51}" type="doc">
      <dgm:prSet loTypeId="urn:microsoft.com/office/officeart/2005/8/layout/venn1" loCatId="relationship" qsTypeId="urn:microsoft.com/office/officeart/2005/8/quickstyle/simple1" qsCatId="simple" csTypeId="urn:microsoft.com/office/officeart/2005/8/colors/colorful1" csCatId="colorful" phldr="1"/>
      <dgm:spPr/>
    </dgm:pt>
    <dgm:pt modelId="{488356E3-1EC3-491B-BD92-896F315B5209}">
      <dgm:prSet phldrT="[Text]"/>
      <dgm:spPr/>
      <dgm:t>
        <a:bodyPr/>
        <a:lstStyle/>
        <a:p>
          <a:r>
            <a:rPr lang="en-US" dirty="0"/>
            <a:t>Political Conservatism </a:t>
          </a:r>
        </a:p>
      </dgm:t>
    </dgm:pt>
    <dgm:pt modelId="{17E91305-2B3B-41ED-BC33-FF36D3F9536C}" type="parTrans" cxnId="{A8A72524-3C86-48E8-A324-2203822F1797}">
      <dgm:prSet/>
      <dgm:spPr/>
      <dgm:t>
        <a:bodyPr/>
        <a:lstStyle/>
        <a:p>
          <a:endParaRPr lang="en-US"/>
        </a:p>
      </dgm:t>
    </dgm:pt>
    <dgm:pt modelId="{3DD17734-99A0-4645-A034-7231A6E35FFF}" type="sibTrans" cxnId="{A8A72524-3C86-48E8-A324-2203822F1797}">
      <dgm:prSet/>
      <dgm:spPr/>
      <dgm:t>
        <a:bodyPr/>
        <a:lstStyle/>
        <a:p>
          <a:endParaRPr lang="en-US"/>
        </a:p>
      </dgm:t>
    </dgm:pt>
    <dgm:pt modelId="{0B134FA5-E642-407D-8AF8-E15601310EE3}">
      <dgm:prSet phldrT="[Text]"/>
      <dgm:spPr/>
      <dgm:t>
        <a:bodyPr/>
        <a:lstStyle/>
        <a:p>
          <a:r>
            <a:rPr lang="en-US" dirty="0"/>
            <a:t>7</a:t>
          </a:r>
          <a:r>
            <a:rPr lang="en-US" baseline="30000" dirty="0"/>
            <a:t>th</a:t>
          </a:r>
          <a:r>
            <a:rPr lang="en-US" dirty="0"/>
            <a:t> Amendment Conservatism</a:t>
          </a:r>
        </a:p>
      </dgm:t>
    </dgm:pt>
    <dgm:pt modelId="{6B53ECAE-CB13-40E7-AFB3-AC2736B8F92F}" type="parTrans" cxnId="{B8A6D0F8-077E-4CE0-92A6-3CF46A2C5080}">
      <dgm:prSet/>
      <dgm:spPr/>
      <dgm:t>
        <a:bodyPr/>
        <a:lstStyle/>
        <a:p>
          <a:endParaRPr lang="en-US"/>
        </a:p>
      </dgm:t>
    </dgm:pt>
    <dgm:pt modelId="{47D851B7-3A30-4AA7-87FA-B474428F770C}" type="sibTrans" cxnId="{B8A6D0F8-077E-4CE0-92A6-3CF46A2C5080}">
      <dgm:prSet/>
      <dgm:spPr/>
      <dgm:t>
        <a:bodyPr/>
        <a:lstStyle/>
        <a:p>
          <a:endParaRPr lang="en-US"/>
        </a:p>
      </dgm:t>
    </dgm:pt>
    <dgm:pt modelId="{8501F2F1-76E6-489F-9329-12E2BA150CDF}">
      <dgm:prSet phldrT="[Text]"/>
      <dgm:spPr/>
      <dgm:t>
        <a:bodyPr/>
        <a:lstStyle/>
        <a:p>
          <a:r>
            <a:rPr lang="en-US" dirty="0"/>
            <a:t>Article III Conservatism</a:t>
          </a:r>
        </a:p>
      </dgm:t>
    </dgm:pt>
    <dgm:pt modelId="{467543CF-79CD-48C6-BAE1-7EDD4D1BD9A1}" type="parTrans" cxnId="{CABDA7D6-91B9-4D74-895E-09C9A6891842}">
      <dgm:prSet/>
      <dgm:spPr/>
      <dgm:t>
        <a:bodyPr/>
        <a:lstStyle/>
        <a:p>
          <a:endParaRPr lang="en-US"/>
        </a:p>
      </dgm:t>
    </dgm:pt>
    <dgm:pt modelId="{1325B39E-FFAF-4218-961A-2BA6BA9EAA0E}" type="sibTrans" cxnId="{CABDA7D6-91B9-4D74-895E-09C9A6891842}">
      <dgm:prSet/>
      <dgm:spPr/>
      <dgm:t>
        <a:bodyPr/>
        <a:lstStyle/>
        <a:p>
          <a:endParaRPr lang="en-US"/>
        </a:p>
      </dgm:t>
    </dgm:pt>
    <dgm:pt modelId="{404DAF5E-6473-47DC-98D4-E9ACB5898578}" type="pres">
      <dgm:prSet presAssocID="{B2A0872F-5CEB-42EE-942A-04190245FB51}" presName="compositeShape" presStyleCnt="0">
        <dgm:presLayoutVars>
          <dgm:chMax val="7"/>
          <dgm:dir/>
          <dgm:resizeHandles val="exact"/>
        </dgm:presLayoutVars>
      </dgm:prSet>
      <dgm:spPr/>
    </dgm:pt>
    <dgm:pt modelId="{D530A1C8-9679-45B8-B825-28201A5E2B02}" type="pres">
      <dgm:prSet presAssocID="{488356E3-1EC3-491B-BD92-896F315B5209}" presName="circ1" presStyleLbl="vennNode1" presStyleIdx="0" presStyleCnt="3"/>
      <dgm:spPr/>
    </dgm:pt>
    <dgm:pt modelId="{EB2353DD-F603-4B14-B8DC-5AD15A69854B}" type="pres">
      <dgm:prSet presAssocID="{488356E3-1EC3-491B-BD92-896F315B5209}" presName="circ1Tx" presStyleLbl="revTx" presStyleIdx="0" presStyleCnt="0">
        <dgm:presLayoutVars>
          <dgm:chMax val="0"/>
          <dgm:chPref val="0"/>
          <dgm:bulletEnabled val="1"/>
        </dgm:presLayoutVars>
      </dgm:prSet>
      <dgm:spPr/>
    </dgm:pt>
    <dgm:pt modelId="{6E795EEF-F3BF-40DD-AC19-762B526EBE3A}" type="pres">
      <dgm:prSet presAssocID="{0B134FA5-E642-407D-8AF8-E15601310EE3}" presName="circ2" presStyleLbl="vennNode1" presStyleIdx="1" presStyleCnt="3"/>
      <dgm:spPr/>
    </dgm:pt>
    <dgm:pt modelId="{EECA3EDA-013B-40E9-A478-54AB1373251F}" type="pres">
      <dgm:prSet presAssocID="{0B134FA5-E642-407D-8AF8-E15601310EE3}" presName="circ2Tx" presStyleLbl="revTx" presStyleIdx="0" presStyleCnt="0">
        <dgm:presLayoutVars>
          <dgm:chMax val="0"/>
          <dgm:chPref val="0"/>
          <dgm:bulletEnabled val="1"/>
        </dgm:presLayoutVars>
      </dgm:prSet>
      <dgm:spPr/>
    </dgm:pt>
    <dgm:pt modelId="{36A6DFD1-D135-4739-858C-AB3DDBBEDA5E}" type="pres">
      <dgm:prSet presAssocID="{8501F2F1-76E6-489F-9329-12E2BA150CDF}" presName="circ3" presStyleLbl="vennNode1" presStyleIdx="2" presStyleCnt="3"/>
      <dgm:spPr/>
    </dgm:pt>
    <dgm:pt modelId="{8A1527E6-43A0-4E35-9FFE-D14821418B71}" type="pres">
      <dgm:prSet presAssocID="{8501F2F1-76E6-489F-9329-12E2BA150CDF}" presName="circ3Tx" presStyleLbl="revTx" presStyleIdx="0" presStyleCnt="0">
        <dgm:presLayoutVars>
          <dgm:chMax val="0"/>
          <dgm:chPref val="0"/>
          <dgm:bulletEnabled val="1"/>
        </dgm:presLayoutVars>
      </dgm:prSet>
      <dgm:spPr/>
    </dgm:pt>
  </dgm:ptLst>
  <dgm:cxnLst>
    <dgm:cxn modelId="{A61DF9DA-9D31-469F-84BC-6FFABFBF9C0F}" type="presOf" srcId="{8501F2F1-76E6-489F-9329-12E2BA150CDF}" destId="{36A6DFD1-D135-4739-858C-AB3DDBBEDA5E}" srcOrd="0" destOrd="0" presId="urn:microsoft.com/office/officeart/2005/8/layout/venn1"/>
    <dgm:cxn modelId="{236A69C5-1CD9-42DC-945B-7A4FF55F7ECD}" type="presOf" srcId="{488356E3-1EC3-491B-BD92-896F315B5209}" destId="{D530A1C8-9679-45B8-B825-28201A5E2B02}" srcOrd="0" destOrd="0" presId="urn:microsoft.com/office/officeart/2005/8/layout/venn1"/>
    <dgm:cxn modelId="{8502BB3D-7027-411D-84CB-FAE17CFA6FB9}" type="presOf" srcId="{0B134FA5-E642-407D-8AF8-E15601310EE3}" destId="{EECA3EDA-013B-40E9-A478-54AB1373251F}" srcOrd="1" destOrd="0" presId="urn:microsoft.com/office/officeart/2005/8/layout/venn1"/>
    <dgm:cxn modelId="{6DEA1400-177B-453F-9D16-E153A6FFBF9E}" type="presOf" srcId="{0B134FA5-E642-407D-8AF8-E15601310EE3}" destId="{6E795EEF-F3BF-40DD-AC19-762B526EBE3A}" srcOrd="0" destOrd="0" presId="urn:microsoft.com/office/officeart/2005/8/layout/venn1"/>
    <dgm:cxn modelId="{A8A72524-3C86-48E8-A324-2203822F1797}" srcId="{B2A0872F-5CEB-42EE-942A-04190245FB51}" destId="{488356E3-1EC3-491B-BD92-896F315B5209}" srcOrd="0" destOrd="0" parTransId="{17E91305-2B3B-41ED-BC33-FF36D3F9536C}" sibTransId="{3DD17734-99A0-4645-A034-7231A6E35FFF}"/>
    <dgm:cxn modelId="{B8A6D0F8-077E-4CE0-92A6-3CF46A2C5080}" srcId="{B2A0872F-5CEB-42EE-942A-04190245FB51}" destId="{0B134FA5-E642-407D-8AF8-E15601310EE3}" srcOrd="1" destOrd="0" parTransId="{6B53ECAE-CB13-40E7-AFB3-AC2736B8F92F}" sibTransId="{47D851B7-3A30-4AA7-87FA-B474428F770C}"/>
    <dgm:cxn modelId="{BF948113-E9D4-4CCD-850A-2E3D79272663}" type="presOf" srcId="{488356E3-1EC3-491B-BD92-896F315B5209}" destId="{EB2353DD-F603-4B14-B8DC-5AD15A69854B}" srcOrd="1" destOrd="0" presId="urn:microsoft.com/office/officeart/2005/8/layout/venn1"/>
    <dgm:cxn modelId="{89A9356C-C84F-476D-AAB5-C36582E2620B}" type="presOf" srcId="{B2A0872F-5CEB-42EE-942A-04190245FB51}" destId="{404DAF5E-6473-47DC-98D4-E9ACB5898578}" srcOrd="0" destOrd="0" presId="urn:microsoft.com/office/officeart/2005/8/layout/venn1"/>
    <dgm:cxn modelId="{CABDA7D6-91B9-4D74-895E-09C9A6891842}" srcId="{B2A0872F-5CEB-42EE-942A-04190245FB51}" destId="{8501F2F1-76E6-489F-9329-12E2BA150CDF}" srcOrd="2" destOrd="0" parTransId="{467543CF-79CD-48C6-BAE1-7EDD4D1BD9A1}" sibTransId="{1325B39E-FFAF-4218-961A-2BA6BA9EAA0E}"/>
    <dgm:cxn modelId="{C5779CD7-7E35-432B-9C83-38B312D2B29D}" type="presOf" srcId="{8501F2F1-76E6-489F-9329-12E2BA150CDF}" destId="{8A1527E6-43A0-4E35-9FFE-D14821418B71}" srcOrd="1" destOrd="0" presId="urn:microsoft.com/office/officeart/2005/8/layout/venn1"/>
    <dgm:cxn modelId="{3FBA5EAC-90D9-46D2-9D84-B0938748DEB0}" type="presParOf" srcId="{404DAF5E-6473-47DC-98D4-E9ACB5898578}" destId="{D530A1C8-9679-45B8-B825-28201A5E2B02}" srcOrd="0" destOrd="0" presId="urn:microsoft.com/office/officeart/2005/8/layout/venn1"/>
    <dgm:cxn modelId="{07133C5D-20AC-4217-AF27-D492BA258052}" type="presParOf" srcId="{404DAF5E-6473-47DC-98D4-E9ACB5898578}" destId="{EB2353DD-F603-4B14-B8DC-5AD15A69854B}" srcOrd="1" destOrd="0" presId="urn:microsoft.com/office/officeart/2005/8/layout/venn1"/>
    <dgm:cxn modelId="{30F2FBCE-17D4-41ED-BBF4-749CF5ECCA04}" type="presParOf" srcId="{404DAF5E-6473-47DC-98D4-E9ACB5898578}" destId="{6E795EEF-F3BF-40DD-AC19-762B526EBE3A}" srcOrd="2" destOrd="0" presId="urn:microsoft.com/office/officeart/2005/8/layout/venn1"/>
    <dgm:cxn modelId="{F2F701D1-8672-427F-9EDC-C28F38E2D540}" type="presParOf" srcId="{404DAF5E-6473-47DC-98D4-E9ACB5898578}" destId="{EECA3EDA-013B-40E9-A478-54AB1373251F}" srcOrd="3" destOrd="0" presId="urn:microsoft.com/office/officeart/2005/8/layout/venn1"/>
    <dgm:cxn modelId="{7E1AB3C8-8BE7-4F17-B991-1404816F6643}" type="presParOf" srcId="{404DAF5E-6473-47DC-98D4-E9ACB5898578}" destId="{36A6DFD1-D135-4739-858C-AB3DDBBEDA5E}" srcOrd="4" destOrd="0" presId="urn:microsoft.com/office/officeart/2005/8/layout/venn1"/>
    <dgm:cxn modelId="{CD5DC2C5-8909-41A0-A0B0-171CBD1876DA}" type="presParOf" srcId="{404DAF5E-6473-47DC-98D4-E9ACB5898578}" destId="{8A1527E6-43A0-4E35-9FFE-D14821418B71}"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0A1C8-9679-45B8-B825-28201A5E2B02}">
      <dsp:nvSpPr>
        <dsp:cNvPr id="0" name=""/>
        <dsp:cNvSpPr/>
      </dsp:nvSpPr>
      <dsp:spPr>
        <a:xfrm>
          <a:off x="1828799" y="50799"/>
          <a:ext cx="2438400" cy="243840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Political Conservatism </a:t>
          </a:r>
        </a:p>
      </dsp:txBody>
      <dsp:txXfrm>
        <a:off x="2153920" y="477519"/>
        <a:ext cx="1788160" cy="1097280"/>
      </dsp:txXfrm>
    </dsp:sp>
    <dsp:sp modelId="{6E795EEF-F3BF-40DD-AC19-762B526EBE3A}">
      <dsp:nvSpPr>
        <dsp:cNvPr id="0" name=""/>
        <dsp:cNvSpPr/>
      </dsp:nvSpPr>
      <dsp:spPr>
        <a:xfrm>
          <a:off x="2708656" y="1574800"/>
          <a:ext cx="2438400" cy="243840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7</a:t>
          </a:r>
          <a:r>
            <a:rPr lang="en-US" sz="1800" kern="1200" baseline="30000" dirty="0"/>
            <a:t>th</a:t>
          </a:r>
          <a:r>
            <a:rPr lang="en-US" sz="1800" kern="1200" dirty="0"/>
            <a:t> Amendment Conservatism</a:t>
          </a:r>
        </a:p>
      </dsp:txBody>
      <dsp:txXfrm>
        <a:off x="3454400" y="2204720"/>
        <a:ext cx="1463040" cy="1341120"/>
      </dsp:txXfrm>
    </dsp:sp>
    <dsp:sp modelId="{36A6DFD1-D135-4739-858C-AB3DDBBEDA5E}">
      <dsp:nvSpPr>
        <dsp:cNvPr id="0" name=""/>
        <dsp:cNvSpPr/>
      </dsp:nvSpPr>
      <dsp:spPr>
        <a:xfrm>
          <a:off x="948943" y="1574800"/>
          <a:ext cx="2438400" cy="243840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Article III Conservatism</a:t>
          </a:r>
        </a:p>
      </dsp:txBody>
      <dsp:txXfrm>
        <a:off x="1178560" y="2204720"/>
        <a:ext cx="1463040" cy="13411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828" cy="466012"/>
          </a:xfrm>
          <a:prstGeom prst="rect">
            <a:avLst/>
          </a:prstGeom>
        </p:spPr>
        <p:txBody>
          <a:bodyPr vert="horz" lIns="92215" tIns="46108" rIns="92215" bIns="46108" rtlCol="0"/>
          <a:lstStyle>
            <a:lvl1pPr algn="l">
              <a:defRPr sz="1200"/>
            </a:lvl1pPr>
          </a:lstStyle>
          <a:p>
            <a:endParaRPr lang="en-US" dirty="0"/>
          </a:p>
        </p:txBody>
      </p:sp>
      <p:sp>
        <p:nvSpPr>
          <p:cNvPr id="3" name="Date Placeholder 2"/>
          <p:cNvSpPr>
            <a:spLocks noGrp="1"/>
          </p:cNvSpPr>
          <p:nvPr>
            <p:ph type="dt" sz="quarter" idx="1"/>
          </p:nvPr>
        </p:nvSpPr>
        <p:spPr>
          <a:xfrm>
            <a:off x="3977657" y="1"/>
            <a:ext cx="3043828" cy="466012"/>
          </a:xfrm>
          <a:prstGeom prst="rect">
            <a:avLst/>
          </a:prstGeom>
        </p:spPr>
        <p:txBody>
          <a:bodyPr vert="horz" lIns="92215" tIns="46108" rIns="92215" bIns="46108" rtlCol="0"/>
          <a:lstStyle>
            <a:lvl1pPr algn="r">
              <a:defRPr sz="1200"/>
            </a:lvl1pPr>
          </a:lstStyle>
          <a:p>
            <a:fld id="{B1792854-CA74-48A3-9AB0-CD0B41961A3A}" type="datetimeFigureOut">
              <a:rPr lang="en-US" smtClean="0"/>
              <a:t>5/31/2017</a:t>
            </a:fld>
            <a:endParaRPr lang="en-US" dirty="0"/>
          </a:p>
        </p:txBody>
      </p:sp>
      <p:sp>
        <p:nvSpPr>
          <p:cNvPr id="4" name="Footer Placeholder 3"/>
          <p:cNvSpPr>
            <a:spLocks noGrp="1"/>
          </p:cNvSpPr>
          <p:nvPr>
            <p:ph type="ftr" sz="quarter" idx="2"/>
          </p:nvPr>
        </p:nvSpPr>
        <p:spPr>
          <a:xfrm>
            <a:off x="0" y="8841501"/>
            <a:ext cx="3043828" cy="466011"/>
          </a:xfrm>
          <a:prstGeom prst="rect">
            <a:avLst/>
          </a:prstGeom>
        </p:spPr>
        <p:txBody>
          <a:bodyPr vert="horz" lIns="92215" tIns="46108" rIns="92215" bIns="461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657" y="8841501"/>
            <a:ext cx="3043828" cy="466011"/>
          </a:xfrm>
          <a:prstGeom prst="rect">
            <a:avLst/>
          </a:prstGeom>
        </p:spPr>
        <p:txBody>
          <a:bodyPr vert="horz" lIns="92215" tIns="46108" rIns="92215" bIns="46108" rtlCol="0" anchor="b"/>
          <a:lstStyle>
            <a:lvl1pPr algn="r">
              <a:defRPr sz="1200"/>
            </a:lvl1pPr>
          </a:lstStyle>
          <a:p>
            <a:fld id="{A3A3D732-D28F-4BE9-A3EC-F9B9D31D560B}" type="slidenum">
              <a:rPr lang="en-US" smtClean="0"/>
              <a:t>‹#›</a:t>
            </a:fld>
            <a:endParaRPr lang="en-US" dirty="0"/>
          </a:p>
        </p:txBody>
      </p:sp>
    </p:spTree>
    <p:extLst>
      <p:ext uri="{BB962C8B-B14F-4D97-AF65-F5344CB8AC3E}">
        <p14:creationId xmlns:p14="http://schemas.microsoft.com/office/powerpoint/2010/main" val="1722018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828" cy="466012"/>
          </a:xfrm>
          <a:prstGeom prst="rect">
            <a:avLst/>
          </a:prstGeom>
        </p:spPr>
        <p:txBody>
          <a:bodyPr vert="horz" lIns="92215" tIns="46108" rIns="92215" bIns="46108" rtlCol="0"/>
          <a:lstStyle>
            <a:lvl1pPr algn="l">
              <a:defRPr sz="1200"/>
            </a:lvl1pPr>
          </a:lstStyle>
          <a:p>
            <a:endParaRPr lang="en-US" dirty="0"/>
          </a:p>
        </p:txBody>
      </p:sp>
      <p:sp>
        <p:nvSpPr>
          <p:cNvPr id="3" name="Date Placeholder 2"/>
          <p:cNvSpPr>
            <a:spLocks noGrp="1"/>
          </p:cNvSpPr>
          <p:nvPr>
            <p:ph type="dt" idx="1"/>
          </p:nvPr>
        </p:nvSpPr>
        <p:spPr>
          <a:xfrm>
            <a:off x="3977657" y="1"/>
            <a:ext cx="3043828" cy="466012"/>
          </a:xfrm>
          <a:prstGeom prst="rect">
            <a:avLst/>
          </a:prstGeom>
        </p:spPr>
        <p:txBody>
          <a:bodyPr vert="horz" lIns="92215" tIns="46108" rIns="92215" bIns="46108" rtlCol="0"/>
          <a:lstStyle>
            <a:lvl1pPr algn="r">
              <a:defRPr sz="1200"/>
            </a:lvl1pPr>
          </a:lstStyle>
          <a:p>
            <a:fld id="{C4021290-CBCB-4EBE-8E30-473A79C773B7}" type="datetimeFigureOut">
              <a:rPr lang="en-US" smtClean="0"/>
              <a:t>5/31/2017</a:t>
            </a:fld>
            <a:endParaRPr lang="en-US" dirty="0"/>
          </a:p>
        </p:txBody>
      </p:sp>
      <p:sp>
        <p:nvSpPr>
          <p:cNvPr id="4" name="Slide Image Placeholder 3"/>
          <p:cNvSpPr>
            <a:spLocks noGrp="1" noRot="1" noChangeAspect="1"/>
          </p:cNvSpPr>
          <p:nvPr>
            <p:ph type="sldImg" idx="2"/>
          </p:nvPr>
        </p:nvSpPr>
        <p:spPr>
          <a:xfrm>
            <a:off x="1184275" y="698500"/>
            <a:ext cx="4656138" cy="3490913"/>
          </a:xfrm>
          <a:prstGeom prst="rect">
            <a:avLst/>
          </a:prstGeom>
          <a:noFill/>
          <a:ln w="12700">
            <a:solidFill>
              <a:prstClr val="black"/>
            </a:solidFill>
          </a:ln>
        </p:spPr>
        <p:txBody>
          <a:bodyPr vert="horz" lIns="92215" tIns="46108" rIns="92215" bIns="46108" rtlCol="0" anchor="ctr"/>
          <a:lstStyle/>
          <a:p>
            <a:endParaRPr lang="en-US" dirty="0"/>
          </a:p>
        </p:txBody>
      </p:sp>
      <p:sp>
        <p:nvSpPr>
          <p:cNvPr id="5" name="Notes Placeholder 4"/>
          <p:cNvSpPr>
            <a:spLocks noGrp="1"/>
          </p:cNvSpPr>
          <p:nvPr>
            <p:ph type="body" sz="quarter" idx="3"/>
          </p:nvPr>
        </p:nvSpPr>
        <p:spPr>
          <a:xfrm>
            <a:off x="702797" y="4421549"/>
            <a:ext cx="5617510" cy="4189333"/>
          </a:xfrm>
          <a:prstGeom prst="rect">
            <a:avLst/>
          </a:prstGeom>
        </p:spPr>
        <p:txBody>
          <a:bodyPr vert="horz" lIns="92215" tIns="46108" rIns="92215" bIns="461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501"/>
            <a:ext cx="3043828" cy="466011"/>
          </a:xfrm>
          <a:prstGeom prst="rect">
            <a:avLst/>
          </a:prstGeom>
        </p:spPr>
        <p:txBody>
          <a:bodyPr vert="horz" lIns="92215" tIns="46108" rIns="92215" bIns="461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657" y="8841501"/>
            <a:ext cx="3043828" cy="466011"/>
          </a:xfrm>
          <a:prstGeom prst="rect">
            <a:avLst/>
          </a:prstGeom>
        </p:spPr>
        <p:txBody>
          <a:bodyPr vert="horz" lIns="92215" tIns="46108" rIns="92215" bIns="46108" rtlCol="0" anchor="b"/>
          <a:lstStyle>
            <a:lvl1pPr algn="r">
              <a:defRPr sz="1200"/>
            </a:lvl1pPr>
          </a:lstStyle>
          <a:p>
            <a:fld id="{677AA279-9F89-4FAE-A2A9-9D079CE83681}" type="slidenum">
              <a:rPr lang="en-US" smtClean="0"/>
              <a:t>‹#›</a:t>
            </a:fld>
            <a:endParaRPr lang="en-US" dirty="0"/>
          </a:p>
        </p:txBody>
      </p:sp>
    </p:spTree>
    <p:extLst>
      <p:ext uri="{BB962C8B-B14F-4D97-AF65-F5344CB8AC3E}">
        <p14:creationId xmlns:p14="http://schemas.microsoft.com/office/powerpoint/2010/main" val="1908134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ADDA5E-3078-1D44-9F8E-80AE41946690}" type="datetimeFigureOut">
              <a:rPr lang="en-US" smtClean="0"/>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A62D71-AA79-5B47-8CC8-68C5CD8F42D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ADDA5E-3078-1D44-9F8E-80AE41946690}" type="datetimeFigureOut">
              <a:rPr lang="en-US" smtClean="0"/>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A62D71-AA79-5B47-8CC8-68C5CD8F42D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ADDA5E-3078-1D44-9F8E-80AE41946690}" type="datetimeFigureOut">
              <a:rPr lang="en-US" smtClean="0"/>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A62D71-AA79-5B47-8CC8-68C5CD8F42D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ADDA5E-3078-1D44-9F8E-80AE41946690}" type="datetimeFigureOut">
              <a:rPr lang="en-US" smtClean="0"/>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A62D71-AA79-5B47-8CC8-68C5CD8F42D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ADDA5E-3078-1D44-9F8E-80AE41946690}" type="datetimeFigureOut">
              <a:rPr lang="en-US" smtClean="0"/>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A62D71-AA79-5B47-8CC8-68C5CD8F42D2}"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ADDA5E-3078-1D44-9F8E-80AE41946690}" type="datetimeFigureOut">
              <a:rPr lang="en-US" smtClean="0"/>
              <a:t>5/31/2017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A62D71-AA79-5B47-8CC8-68C5CD8F42D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ADDA5E-3078-1D44-9F8E-80AE41946690}" type="datetimeFigureOut">
              <a:rPr lang="en-US" smtClean="0"/>
              <a:t>5/31/2017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A62D71-AA79-5B47-8CC8-68C5CD8F42D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ADDA5E-3078-1D44-9F8E-80AE41946690}" type="datetimeFigureOut">
              <a:rPr lang="en-US" smtClean="0"/>
              <a:t>5/31/2017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A62D71-AA79-5B47-8CC8-68C5CD8F42D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ADDA5E-3078-1D44-9F8E-80AE41946690}" type="datetimeFigureOut">
              <a:rPr lang="en-US" smtClean="0"/>
              <a:t>5/31/2017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A62D71-AA79-5B47-8CC8-68C5CD8F42D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ADDA5E-3078-1D44-9F8E-80AE41946690}" type="datetimeFigureOut">
              <a:rPr lang="en-US" smtClean="0"/>
              <a:t>5/31/2017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A62D71-AA79-5B47-8CC8-68C5CD8F42D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ADDA5E-3078-1D44-9F8E-80AE41946690}" type="datetimeFigureOut">
              <a:rPr lang="en-US" smtClean="0"/>
              <a:t>5/31/2017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A62D71-AA79-5B47-8CC8-68C5CD8F42D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DDA5E-3078-1D44-9F8E-80AE41946690}" type="datetimeFigureOut">
              <a:rPr lang="en-US" smtClean="0"/>
              <a:t>5/31/2017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62D71-AA79-5B47-8CC8-68C5CD8F42D2}"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6.jpg"/><Relationship Id="rId5" Type="http://schemas.openxmlformats.org/officeDocument/2006/relationships/diagramLayout" Target="../diagrams/layout1.xml"/><Relationship Id="rId10" Type="http://schemas.openxmlformats.org/officeDocument/2006/relationships/image" Target="../media/image5.jpg"/><Relationship Id="rId4" Type="http://schemas.openxmlformats.org/officeDocument/2006/relationships/diagramData" Target="../diagrams/data1.xml"/><Relationship Id="rId9"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solidFill>
                  <a:srgbClr val="F8F8F8"/>
                </a:solidFill>
                <a:cs typeface="Calibri" pitchFamily="34" charset="0"/>
              </a:rPr>
              <a:t>FIFTH CIRCUIT UPDATE</a:t>
            </a:r>
            <a:endParaRPr lang="en-US" dirty="0"/>
          </a:p>
        </p:txBody>
      </p:sp>
      <p:sp>
        <p:nvSpPr>
          <p:cNvPr id="5" name="Subtitle 4"/>
          <p:cNvSpPr>
            <a:spLocks noGrp="1"/>
          </p:cNvSpPr>
          <p:nvPr>
            <p:ph type="subTitle" idx="1"/>
          </p:nvPr>
        </p:nvSpPr>
        <p:spPr/>
        <p:txBody>
          <a:bodyPr>
            <a:normAutofit/>
          </a:bodyPr>
          <a:lstStyle/>
          <a:p>
            <a:pPr marL="3795713" lvl="0" indent="-3795713">
              <a:buClr>
                <a:srgbClr val="00759E"/>
              </a:buClr>
              <a:buSzPct val="80000"/>
              <a:tabLst>
                <a:tab pos="2743200" algn="l"/>
              </a:tabLst>
            </a:pPr>
            <a:r>
              <a:rPr lang="en-US" sz="1882" b="1" dirty="0">
                <a:solidFill>
                  <a:srgbClr val="F8F8F8"/>
                </a:solidFill>
              </a:rPr>
              <a:t>DAVID S. COALE</a:t>
            </a:r>
          </a:p>
          <a:p>
            <a:pPr marL="3795713" lvl="0" indent="-3795713">
              <a:buClr>
                <a:srgbClr val="00759E"/>
              </a:buClr>
              <a:buSzPct val="80000"/>
              <a:tabLst>
                <a:tab pos="2743200" algn="l"/>
              </a:tabLst>
            </a:pPr>
            <a:r>
              <a:rPr lang="en-US" sz="1882" dirty="0">
                <a:solidFill>
                  <a:srgbClr val="F8F8F8"/>
                </a:solidFill>
              </a:rPr>
              <a:t>27</a:t>
            </a:r>
            <a:r>
              <a:rPr lang="en-US" sz="1882" baseline="30000" dirty="0">
                <a:solidFill>
                  <a:srgbClr val="F8F8F8"/>
                </a:solidFill>
              </a:rPr>
              <a:t>th</a:t>
            </a:r>
            <a:r>
              <a:rPr lang="en-US" sz="1882" dirty="0">
                <a:solidFill>
                  <a:srgbClr val="F8F8F8"/>
                </a:solidFill>
              </a:rPr>
              <a:t> Annual Conference on State &amp; Federal Appeals</a:t>
            </a:r>
          </a:p>
          <a:p>
            <a:pPr marL="3795713" lvl="0" indent="-3795713">
              <a:buClr>
                <a:srgbClr val="00759E"/>
              </a:buClr>
              <a:buSzPct val="80000"/>
              <a:tabLst>
                <a:tab pos="2743200" algn="l"/>
              </a:tabLst>
            </a:pPr>
            <a:r>
              <a:rPr lang="en-US" sz="1882" dirty="0">
                <a:solidFill>
                  <a:srgbClr val="F8F8F8"/>
                </a:solidFill>
              </a:rPr>
              <a:t>Austin, TX</a:t>
            </a:r>
          </a:p>
          <a:p>
            <a:pPr marL="3795713" lvl="0" indent="-3795713">
              <a:buClr>
                <a:srgbClr val="00759E"/>
              </a:buClr>
              <a:buSzPct val="80000"/>
              <a:tabLst>
                <a:tab pos="2743200" algn="l"/>
              </a:tabLst>
            </a:pPr>
            <a:r>
              <a:rPr lang="en-US" sz="1882" dirty="0">
                <a:solidFill>
                  <a:srgbClr val="F8F8F8"/>
                </a:solidFill>
              </a:rPr>
              <a:t>June 2, 2017</a:t>
            </a:r>
          </a:p>
          <a:p>
            <a:endParaRPr lang="en-US" sz="1882"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276361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DIVERSITY – CITIZENSHIP </a:t>
            </a:r>
          </a:p>
        </p:txBody>
      </p:sp>
      <p:sp>
        <p:nvSpPr>
          <p:cNvPr id="5" name="Subtitle 4"/>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pic>
        <p:nvPicPr>
          <p:cNvPr id="2" name="Picture 1"/>
          <p:cNvPicPr>
            <a:picLocks noChangeAspect="1"/>
          </p:cNvPicPr>
          <p:nvPr/>
        </p:nvPicPr>
        <p:blipFill>
          <a:blip r:embed="rId4"/>
          <a:stretch>
            <a:fillRect/>
          </a:stretch>
        </p:blipFill>
        <p:spPr>
          <a:xfrm>
            <a:off x="3273286" y="3600450"/>
            <a:ext cx="2146853" cy="1869913"/>
          </a:xfrm>
          <a:prstGeom prst="rect">
            <a:avLst/>
          </a:prstGeom>
        </p:spPr>
      </p:pic>
    </p:spTree>
    <p:extLst>
      <p:ext uri="{BB962C8B-B14F-4D97-AF65-F5344CB8AC3E}">
        <p14:creationId xmlns:p14="http://schemas.microsoft.com/office/powerpoint/2010/main" val="3141421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br>
              <a:rPr lang="en-US" sz="2600" i="1" dirty="0">
                <a:solidFill>
                  <a:srgbClr val="F8F8F8"/>
                </a:solidFill>
                <a:ea typeface="Calibri"/>
                <a:cs typeface="Calibri" pitchFamily="34" charset="0"/>
              </a:rPr>
            </a:br>
            <a:br>
              <a:rPr lang="en-US" sz="2600" i="1" dirty="0">
                <a:solidFill>
                  <a:srgbClr val="F8F8F8"/>
                </a:solidFill>
                <a:ea typeface="Calibri"/>
                <a:cs typeface="Calibri" pitchFamily="34" charset="0"/>
              </a:rPr>
            </a:br>
            <a:r>
              <a:rPr lang="en-US" sz="2600" i="1" dirty="0">
                <a:solidFill>
                  <a:srgbClr val="F8F8F8"/>
                </a:solidFill>
                <a:ea typeface="Calibri"/>
                <a:cs typeface="Calibri" pitchFamily="34" charset="0"/>
              </a:rPr>
              <a:t>Smitherman v. Bayview Loan Servicing LLC,</a:t>
            </a:r>
            <a:br>
              <a:rPr lang="en-US" sz="2600" i="1" dirty="0">
                <a:solidFill>
                  <a:srgbClr val="F8F8F8"/>
                </a:solidFill>
                <a:ea typeface="Calibri"/>
                <a:cs typeface="Calibri" pitchFamily="34" charset="0"/>
              </a:rPr>
            </a:br>
            <a:r>
              <a:rPr lang="en-US" sz="2600" dirty="0">
                <a:solidFill>
                  <a:srgbClr val="F8F8F8"/>
                </a:solidFill>
                <a:ea typeface="Calibri"/>
                <a:cs typeface="Calibri" pitchFamily="34" charset="0"/>
              </a:rPr>
              <a:t>No. 16-20328 (5th Cir. 2017)</a:t>
            </a:r>
            <a:br>
              <a:rPr lang="en-US" sz="2600" i="1" dirty="0">
                <a:solidFill>
                  <a:srgbClr val="F8F8F8"/>
                </a:solidFill>
                <a:ea typeface="Calibri"/>
                <a:cs typeface="Calibri" pitchFamily="34" charset="0"/>
              </a:rPr>
            </a:br>
            <a:endParaRPr lang="en-US" sz="2600" dirty="0">
              <a:solidFill>
                <a:srgbClr val="F8F8F8"/>
              </a:solidFill>
            </a:endParaRPr>
          </a:p>
        </p:txBody>
      </p:sp>
      <p:sp>
        <p:nvSpPr>
          <p:cNvPr id="6" name="Content Placeholder 5"/>
          <p:cNvSpPr>
            <a:spLocks noGrp="1"/>
          </p:cNvSpPr>
          <p:nvPr>
            <p:ph idx="1"/>
          </p:nvPr>
        </p:nvSpPr>
        <p:spPr>
          <a:xfrm>
            <a:off x="457200" y="1716030"/>
            <a:ext cx="8229600" cy="4233863"/>
          </a:xfrm>
        </p:spPr>
        <p:txBody>
          <a:bodyPr anchor="t">
            <a:normAutofit/>
          </a:bodyPr>
          <a:lstStyle/>
          <a:p>
            <a:pPr marL="0" indent="0">
              <a:buNone/>
            </a:pPr>
            <a:endParaRPr lang="en-US" sz="2200" dirty="0"/>
          </a:p>
          <a:p>
            <a:pPr marL="0" indent="0">
              <a:buNone/>
            </a:pPr>
            <a:r>
              <a:rPr lang="en-US" sz="2200" dirty="0"/>
              <a:t>“</a:t>
            </a:r>
            <a:r>
              <a:rPr lang="en-US" sz="2200" dirty="0"/>
              <a:t>Accordingly, we order a limited REMAND to the district court to permit supplementation of the record and </a:t>
            </a:r>
            <a:r>
              <a:rPr lang="en-US" sz="2200" b="1" i="1" dirty="0">
                <a:solidFill>
                  <a:srgbClr val="FFFF00"/>
                </a:solidFill>
              </a:rPr>
              <a:t>to make findings regarding Bayview's citizenship</a:t>
            </a:r>
            <a:r>
              <a:rPr lang="en-US" sz="2200" dirty="0"/>
              <a:t>. After the district court has made these determinations, the district court's amended opinion shall return to this panel for appropriate action. We retain jurisdiction during the pendency of the limited remand.”</a:t>
            </a:r>
            <a:endParaRPr lang="en-US" sz="2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385532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“HEY,  THAT’S AN UNPUBLISHED OPINION”</a:t>
            </a:r>
            <a:endParaRPr lang="en-US" i="1" dirty="0"/>
          </a:p>
        </p:txBody>
      </p:sp>
      <p:sp>
        <p:nvSpPr>
          <p:cNvPr id="5" name="Subtitle 4"/>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933647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r>
              <a:rPr lang="en-US" sz="2600" i="1" dirty="0">
                <a:solidFill>
                  <a:srgbClr val="F8F8F8"/>
                </a:solidFill>
                <a:ea typeface="Calibri"/>
                <a:cs typeface="Calibri" pitchFamily="34" charset="0"/>
              </a:rPr>
              <a:t>5th Cir. Rule 47.5.4</a:t>
            </a:r>
            <a:br>
              <a:rPr lang="en-US" sz="2600" i="1" dirty="0">
                <a:solidFill>
                  <a:srgbClr val="F8F8F8"/>
                </a:solidFill>
                <a:ea typeface="Calibri"/>
                <a:cs typeface="Calibri" pitchFamily="34" charset="0"/>
              </a:rPr>
            </a:br>
            <a:r>
              <a:rPr lang="en-US" sz="2600" dirty="0">
                <a:solidFill>
                  <a:srgbClr val="F8F8F8"/>
                </a:solidFill>
                <a:ea typeface="Calibri"/>
                <a:cs typeface="Calibri" pitchFamily="34" charset="0"/>
              </a:rPr>
              <a:t>“Unpublished Opinions Issued on or After January 1, 1996”</a:t>
            </a:r>
            <a:endParaRPr lang="en-US" sz="2600" dirty="0">
              <a:solidFill>
                <a:srgbClr val="F8F8F8"/>
              </a:solidFill>
            </a:endParaRPr>
          </a:p>
        </p:txBody>
      </p:sp>
      <p:sp>
        <p:nvSpPr>
          <p:cNvPr id="6" name="Content Placeholder 5"/>
          <p:cNvSpPr>
            <a:spLocks noGrp="1"/>
          </p:cNvSpPr>
          <p:nvPr>
            <p:ph idx="1"/>
          </p:nvPr>
        </p:nvSpPr>
        <p:spPr>
          <a:xfrm>
            <a:off x="457200" y="1716030"/>
            <a:ext cx="8229600" cy="4233863"/>
          </a:xfrm>
        </p:spPr>
        <p:txBody>
          <a:bodyPr anchor="t">
            <a:normAutofit/>
          </a:bodyPr>
          <a:lstStyle/>
          <a:p>
            <a:pPr marL="0" indent="0">
              <a:buNone/>
            </a:pPr>
            <a:endParaRPr lang="en-US" sz="2800" dirty="0"/>
          </a:p>
          <a:p>
            <a:pPr marL="0" indent="0">
              <a:buNone/>
            </a:pPr>
            <a:r>
              <a:rPr lang="en-US" sz="2800" dirty="0"/>
              <a:t>“Unpublished opinions issued on or after January 1, 1996, </a:t>
            </a:r>
            <a:r>
              <a:rPr lang="en-US" sz="2800" b="1" i="1" dirty="0">
                <a:solidFill>
                  <a:srgbClr val="FFFF00"/>
                </a:solidFill>
              </a:rPr>
              <a:t>are not precedent</a:t>
            </a:r>
            <a:r>
              <a:rPr lang="en-US" sz="2800" dirty="0"/>
              <a:t>, except under the doctrine of res judicata, collateral estoppel or law of the case (or similarly to show double jeopardy, notice, </a:t>
            </a:r>
            <a:r>
              <a:rPr lang="en-US" sz="2800" dirty="0" err="1"/>
              <a:t>sanctionable</a:t>
            </a:r>
            <a:r>
              <a:rPr lang="en-US" sz="2800" dirty="0"/>
              <a:t> conduct, entitlement to attorney’s fees, or the like). . . . .”</a:t>
            </a:r>
          </a:p>
          <a:p>
            <a:pPr marL="0" indent="0">
              <a:buNone/>
            </a:pPr>
            <a:r>
              <a:rPr lang="en-US" sz="2200"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2606994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r>
              <a:rPr lang="en-US" sz="2600" i="1" dirty="0">
                <a:solidFill>
                  <a:srgbClr val="F8F8F8"/>
                </a:solidFill>
                <a:ea typeface="Calibri"/>
                <a:cs typeface="Calibri" pitchFamily="34" charset="0"/>
              </a:rPr>
              <a:t>Richard v. Dolphin Drilling</a:t>
            </a:r>
            <a:r>
              <a:rPr lang="en-US" sz="2600" dirty="0">
                <a:solidFill>
                  <a:srgbClr val="F8F8F8"/>
                </a:solidFill>
                <a:ea typeface="Calibri"/>
                <a:cs typeface="Calibri" pitchFamily="34" charset="0"/>
              </a:rPr>
              <a:t>, 832 F.3d 246 (5th Cir. 2016)</a:t>
            </a:r>
            <a:br>
              <a:rPr lang="en-US" sz="2600" i="1" dirty="0">
                <a:solidFill>
                  <a:srgbClr val="F8F8F8"/>
                </a:solidFill>
                <a:ea typeface="Calibri"/>
                <a:cs typeface="Calibri" pitchFamily="34" charset="0"/>
              </a:rPr>
            </a:br>
            <a:endParaRPr lang="en-US" sz="2600" dirty="0">
              <a:solidFill>
                <a:srgbClr val="F8F8F8"/>
              </a:solidFill>
            </a:endParaRPr>
          </a:p>
        </p:txBody>
      </p:sp>
      <p:sp>
        <p:nvSpPr>
          <p:cNvPr id="6" name="Content Placeholder 5"/>
          <p:cNvSpPr>
            <a:spLocks noGrp="1"/>
          </p:cNvSpPr>
          <p:nvPr>
            <p:ph idx="1"/>
          </p:nvPr>
        </p:nvSpPr>
        <p:spPr>
          <a:xfrm>
            <a:off x="457200" y="1716030"/>
            <a:ext cx="8229600" cy="4233863"/>
          </a:xfrm>
        </p:spPr>
        <p:txBody>
          <a:bodyPr anchor="t">
            <a:normAutofit/>
          </a:bodyPr>
          <a:lstStyle/>
          <a:p>
            <a:pPr marL="0" indent="0">
              <a:buNone/>
            </a:pPr>
            <a:endParaRPr lang="en-US" dirty="0"/>
          </a:p>
          <a:p>
            <a:pPr marL="0" indent="0">
              <a:buNone/>
            </a:pPr>
            <a:r>
              <a:rPr lang="en-US" dirty="0"/>
              <a:t>“While [Appellant] is correct, </a:t>
            </a:r>
            <a:r>
              <a:rPr lang="en-US" b="1" i="1" dirty="0">
                <a:solidFill>
                  <a:srgbClr val="FFFF00"/>
                </a:solidFill>
              </a:rPr>
              <a:t>we find </a:t>
            </a:r>
            <a:r>
              <a:rPr lang="en-US" b="1" i="1" u="sng" dirty="0">
                <a:solidFill>
                  <a:srgbClr val="FFFF00"/>
                </a:solidFill>
              </a:rPr>
              <a:t>Cash</a:t>
            </a:r>
            <a:r>
              <a:rPr lang="en-US" b="1" i="1" dirty="0">
                <a:solidFill>
                  <a:srgbClr val="FFFF00"/>
                </a:solidFill>
              </a:rPr>
              <a:t>’s reasoning compelling</a:t>
            </a:r>
            <a:r>
              <a:rPr lang="en-US" dirty="0"/>
              <a:t> and hold that the district court was correct . . . .”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1306070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CONTRACTS / SETTLEMENTS</a:t>
            </a:r>
            <a:endParaRPr lang="en-US" i="1" dirty="0"/>
          </a:p>
        </p:txBody>
      </p:sp>
      <p:sp>
        <p:nvSpPr>
          <p:cNvPr id="5" name="Subtitle 4"/>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3258400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r>
              <a:rPr lang="en-US" sz="2600" i="1" dirty="0">
                <a:solidFill>
                  <a:srgbClr val="F8F8F8"/>
                </a:solidFill>
                <a:ea typeface="Calibri"/>
                <a:cs typeface="Calibri" pitchFamily="34" charset="0"/>
              </a:rPr>
              <a:t>Lake Eugenie Land &amp; </a:t>
            </a:r>
            <a:r>
              <a:rPr lang="en-US" sz="2600" i="1" dirty="0" err="1">
                <a:solidFill>
                  <a:srgbClr val="F8F8F8"/>
                </a:solidFill>
                <a:ea typeface="Calibri"/>
                <a:cs typeface="Calibri" pitchFamily="34" charset="0"/>
              </a:rPr>
              <a:t>Devel</a:t>
            </a:r>
            <a:r>
              <a:rPr lang="en-US" sz="2600" i="1" dirty="0">
                <a:solidFill>
                  <a:srgbClr val="F8F8F8"/>
                </a:solidFill>
                <a:ea typeface="Calibri"/>
                <a:cs typeface="Calibri" pitchFamily="34" charset="0"/>
              </a:rPr>
              <a:t>. v. BP</a:t>
            </a:r>
            <a:r>
              <a:rPr lang="en-US" sz="2600" dirty="0">
                <a:solidFill>
                  <a:srgbClr val="F8F8F8"/>
                </a:solidFill>
                <a:ea typeface="Calibri"/>
                <a:cs typeface="Calibri" pitchFamily="34" charset="0"/>
              </a:rPr>
              <a:t>, </a:t>
            </a:r>
            <a:br>
              <a:rPr lang="en-US" sz="2600" dirty="0">
                <a:solidFill>
                  <a:srgbClr val="F8F8F8"/>
                </a:solidFill>
                <a:ea typeface="Calibri"/>
                <a:cs typeface="Calibri" pitchFamily="34" charset="0"/>
              </a:rPr>
            </a:br>
            <a:r>
              <a:rPr lang="en-US" sz="2600" dirty="0">
                <a:solidFill>
                  <a:srgbClr val="F8F8F8"/>
                </a:solidFill>
                <a:ea typeface="Calibri"/>
                <a:cs typeface="Calibri" pitchFamily="34" charset="0"/>
              </a:rPr>
              <a:t>___ F.3d ___, No. 15-30377 (5th Cir. May 23, 2017)</a:t>
            </a:r>
            <a:br>
              <a:rPr lang="en-US" sz="2600" i="1" dirty="0">
                <a:solidFill>
                  <a:srgbClr val="F8F8F8"/>
                </a:solidFill>
                <a:ea typeface="Calibri"/>
                <a:cs typeface="Calibri" pitchFamily="34" charset="0"/>
              </a:rPr>
            </a:br>
            <a:endParaRPr lang="en-US" sz="2600" dirty="0">
              <a:solidFill>
                <a:srgbClr val="F8F8F8"/>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684566496"/>
              </p:ext>
            </p:extLst>
          </p:nvPr>
        </p:nvGraphicFramePr>
        <p:xfrm>
          <a:off x="456143" y="1716088"/>
          <a:ext cx="8229600" cy="44805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559850580"/>
                    </a:ext>
                  </a:extLst>
                </a:gridCol>
                <a:gridCol w="4114800">
                  <a:extLst>
                    <a:ext uri="{9D8B030D-6E8A-4147-A177-3AD203B41FA5}">
                      <a16:colId xmlns:a16="http://schemas.microsoft.com/office/drawing/2014/main" val="2698264176"/>
                    </a:ext>
                  </a:extLst>
                </a:gridCol>
              </a:tblGrid>
              <a:tr h="370840">
                <a:tc>
                  <a:txBody>
                    <a:bodyPr/>
                    <a:lstStyle/>
                    <a:p>
                      <a:r>
                        <a:rPr lang="en-US" b="0" dirty="0"/>
                        <a:t>“[In interpreting a settlement, surely some weight has to be given to what damages recoverable in civil litigation </a:t>
                      </a:r>
                      <a:r>
                        <a:rPr lang="en-US" b="1" i="1" dirty="0">
                          <a:solidFill>
                            <a:srgbClr val="FFFF00"/>
                          </a:solidFill>
                        </a:rPr>
                        <a:t>actually are</a:t>
                      </a:r>
                      <a:r>
                        <a:rPr lang="en-US" b="0" dirty="0"/>
                        <a:t>.”</a:t>
                      </a:r>
                    </a:p>
                    <a:p>
                      <a:endParaRPr lang="en-US" b="0" dirty="0"/>
                    </a:p>
                    <a:p>
                      <a:r>
                        <a:rPr lang="en-US" b="0" dirty="0"/>
                        <a:t>“BP argues that the ISMs are necessary in</a:t>
                      </a:r>
                      <a:r>
                        <a:rPr lang="en-US" b="0" baseline="0" dirty="0"/>
                        <a:t> </a:t>
                      </a:r>
                      <a:r>
                        <a:rPr lang="en-US" b="0" dirty="0"/>
                        <a:t>order to ensure that the Claims Administrator can ‘process claims in accordance with </a:t>
                      </a:r>
                      <a:r>
                        <a:rPr lang="en-US" b="1" i="1" dirty="0">
                          <a:solidFill>
                            <a:srgbClr val="FFFF00"/>
                          </a:solidFill>
                        </a:rPr>
                        <a:t>economic reality</a:t>
                      </a:r>
                      <a:r>
                        <a:rPr lang="en-US" b="0" dirty="0"/>
                        <a:t>,’  quoting our opinion in </a:t>
                      </a:r>
                      <a:r>
                        <a:rPr lang="en-US" b="0" i="1" dirty="0"/>
                        <a:t>Deepwater Horizon I</a:t>
                      </a:r>
                      <a:r>
                        <a:rPr lang="en-US" b="0" dirty="0"/>
                        <a:t>.” </a:t>
                      </a:r>
                    </a:p>
                    <a:p>
                      <a:endParaRPr lang="en-US" dirty="0"/>
                    </a:p>
                  </a:txBody>
                  <a:tcPr>
                    <a:noFill/>
                  </a:tcPr>
                </a:tc>
                <a:tc>
                  <a:txBody>
                    <a:bodyPr/>
                    <a:lstStyle/>
                    <a:p>
                      <a:r>
                        <a:rPr lang="en-US" b="0" dirty="0"/>
                        <a:t>“When we said, in </a:t>
                      </a:r>
                      <a:r>
                        <a:rPr lang="en-US" b="0" i="1" dirty="0"/>
                        <a:t>Deepwater Horizon I</a:t>
                      </a:r>
                      <a:r>
                        <a:rPr lang="en-US" b="0" dirty="0"/>
                        <a:t>, that the Claims</a:t>
                      </a:r>
                      <a:r>
                        <a:rPr lang="en-US" b="0" baseline="0" dirty="0"/>
                        <a:t> </a:t>
                      </a:r>
                      <a:r>
                        <a:rPr lang="en-US" b="0" dirty="0"/>
                        <a:t>Administrator should ‘process claims in accordance with economic reality,’ we</a:t>
                      </a:r>
                      <a:r>
                        <a:rPr lang="en-US" b="0" baseline="0" dirty="0"/>
                        <a:t> </a:t>
                      </a:r>
                      <a:r>
                        <a:rPr lang="en-US" b="0" dirty="0"/>
                        <a:t>assumed that doing so would comport with the text of the Settlement</a:t>
                      </a:r>
                      <a:r>
                        <a:rPr lang="en-US" b="0" baseline="0" dirty="0"/>
                        <a:t> </a:t>
                      </a:r>
                      <a:r>
                        <a:rPr lang="en-US" b="0" dirty="0"/>
                        <a:t>Agreement. That assumption has proven to be wrong in light of the moving, smoothing, and otherwise reallocation of revenue inherent in the ISMs. </a:t>
                      </a:r>
                      <a:r>
                        <a:rPr lang="en-US" b="1" i="1" dirty="0">
                          <a:solidFill>
                            <a:srgbClr val="FFFF00"/>
                          </a:solidFill>
                        </a:rPr>
                        <a:t>The Settlement Agreement grants claimants the right to choose their</a:t>
                      </a:r>
                      <a:r>
                        <a:rPr lang="en-US" b="1" i="1" baseline="0" dirty="0">
                          <a:solidFill>
                            <a:srgbClr val="FFFF00"/>
                          </a:solidFill>
                        </a:rPr>
                        <a:t> </a:t>
                      </a:r>
                      <a:r>
                        <a:rPr lang="en-US" b="1" i="1" dirty="0">
                          <a:solidFill>
                            <a:srgbClr val="FFFF00"/>
                          </a:solidFill>
                        </a:rPr>
                        <a:t>own Compensation Period</a:t>
                      </a:r>
                      <a:r>
                        <a:rPr lang="en-US" b="0" dirty="0"/>
                        <a:t>. Because </a:t>
                      </a:r>
                      <a:r>
                        <a:rPr lang="en-US" b="1" i="1" dirty="0">
                          <a:solidFill>
                            <a:srgbClr val="FFFF00"/>
                          </a:solidFill>
                        </a:rPr>
                        <a:t>the ISMs infringe upon that right</a:t>
                      </a:r>
                      <a:r>
                        <a:rPr lang="en-US" b="0" dirty="0"/>
                        <a:t>, the district court’s approval of the ISMs was in error and is reversed.”</a:t>
                      </a:r>
                    </a:p>
                  </a:txBody>
                  <a:tcPr>
                    <a:noFill/>
                  </a:tcPr>
                </a:tc>
                <a:extLst>
                  <a:ext uri="{0D108BD9-81ED-4DB2-BD59-A6C34878D82A}">
                    <a16:rowId xmlns:a16="http://schemas.microsoft.com/office/drawing/2014/main" val="4066304866"/>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265591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SUMMARY JUDGMENT</a:t>
            </a:r>
            <a:endParaRPr lang="en-US" i="1" dirty="0"/>
          </a:p>
        </p:txBody>
      </p:sp>
      <p:sp>
        <p:nvSpPr>
          <p:cNvPr id="5" name="Subtitle 4"/>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1694236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r>
              <a:rPr lang="en-US" sz="2600" i="1" dirty="0">
                <a:solidFill>
                  <a:srgbClr val="F8F8F8"/>
                </a:solidFill>
                <a:ea typeface="Calibri"/>
                <a:cs typeface="Calibri" pitchFamily="34" charset="0"/>
              </a:rPr>
              <a:t>Orr v. Copeland</a:t>
            </a:r>
            <a:r>
              <a:rPr lang="en-US" sz="2600" dirty="0">
                <a:solidFill>
                  <a:srgbClr val="F8F8F8"/>
                </a:solidFill>
                <a:ea typeface="Calibri"/>
                <a:cs typeface="Calibri" pitchFamily="34" charset="0"/>
              </a:rPr>
              <a:t>, __ F.3d __, No. 16-50023 (5th Cir. 2016)</a:t>
            </a:r>
            <a:br>
              <a:rPr lang="en-US" sz="2600" i="1" dirty="0">
                <a:solidFill>
                  <a:srgbClr val="F8F8F8"/>
                </a:solidFill>
                <a:ea typeface="Calibri"/>
                <a:cs typeface="Calibri" pitchFamily="34" charset="0"/>
              </a:rPr>
            </a:br>
            <a:endParaRPr lang="en-US" sz="2600" dirty="0">
              <a:solidFill>
                <a:srgbClr val="F8F8F8"/>
              </a:solidFill>
            </a:endParaRPr>
          </a:p>
        </p:txBody>
      </p:sp>
      <p:sp>
        <p:nvSpPr>
          <p:cNvPr id="6" name="Content Placeholder 5"/>
          <p:cNvSpPr>
            <a:spLocks noGrp="1"/>
          </p:cNvSpPr>
          <p:nvPr>
            <p:ph idx="1"/>
          </p:nvPr>
        </p:nvSpPr>
        <p:spPr>
          <a:xfrm>
            <a:off x="457200" y="1716030"/>
            <a:ext cx="8229600" cy="4233863"/>
          </a:xfrm>
        </p:spPr>
        <p:txBody>
          <a:bodyPr anchor="t">
            <a:normAutofit/>
          </a:bodyPr>
          <a:lstStyle/>
          <a:p>
            <a:pPr marL="0" indent="0">
              <a:buNone/>
            </a:pPr>
            <a:r>
              <a:rPr lang="en-US" sz="2600" dirty="0"/>
              <a:t>“</a:t>
            </a:r>
            <a:r>
              <a:rPr lang="en-US" sz="2600" dirty="0"/>
              <a:t>”There is no evidence to suggest that the pair was biased, and the district court specifically found that the heirs ‘[did] not offer any evidence to contradict the eyewitnesses’ statements.’ </a:t>
            </a:r>
            <a:r>
              <a:rPr lang="en-US" sz="2600" b="1" i="1" dirty="0">
                <a:solidFill>
                  <a:srgbClr val="FFFF00"/>
                </a:solidFill>
              </a:rPr>
              <a:t>Because their testimony was ‘uncontradicted and unimpeached,’ the district court was required to give it credence. </a:t>
            </a:r>
            <a:r>
              <a:rPr lang="en-US" sz="2600" dirty="0"/>
              <a:t>Failure to do so amounted to an inappropriate ‘credibility determination</a:t>
            </a:r>
            <a:endParaRPr lang="en-US" sz="2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3137693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r>
              <a:rPr lang="en-US" sz="2600" i="1" dirty="0">
                <a:solidFill>
                  <a:srgbClr val="F8F8F8"/>
                </a:solidFill>
                <a:ea typeface="Calibri"/>
                <a:cs typeface="Calibri" pitchFamily="34" charset="0"/>
              </a:rPr>
              <a:t>Maldonado v. CitiMortgage</a:t>
            </a:r>
            <a:r>
              <a:rPr lang="en-US" sz="2600" dirty="0">
                <a:solidFill>
                  <a:srgbClr val="F8F8F8"/>
                </a:solidFill>
                <a:ea typeface="Calibri"/>
                <a:cs typeface="Calibri" pitchFamily="34" charset="0"/>
              </a:rPr>
              <a:t>, No. 16-20541 (5</a:t>
            </a:r>
            <a:r>
              <a:rPr lang="en-US" sz="2600" baseline="30000" dirty="0">
                <a:solidFill>
                  <a:srgbClr val="F8F8F8"/>
                </a:solidFill>
                <a:ea typeface="Calibri"/>
                <a:cs typeface="Calibri" pitchFamily="34" charset="0"/>
              </a:rPr>
              <a:t>th</a:t>
            </a:r>
            <a:r>
              <a:rPr lang="en-US" sz="2600" dirty="0">
                <a:solidFill>
                  <a:srgbClr val="F8F8F8"/>
                </a:solidFill>
                <a:ea typeface="Calibri"/>
                <a:cs typeface="Calibri" pitchFamily="34" charset="0"/>
              </a:rPr>
              <a:t> Cir. 2017)</a:t>
            </a:r>
            <a:endParaRPr lang="en-US" sz="2600" dirty="0">
              <a:solidFill>
                <a:srgbClr val="F8F8F8"/>
              </a:solidFill>
            </a:endParaRPr>
          </a:p>
        </p:txBody>
      </p:sp>
      <p:sp>
        <p:nvSpPr>
          <p:cNvPr id="6" name="Content Placeholder 5"/>
          <p:cNvSpPr>
            <a:spLocks noGrp="1"/>
          </p:cNvSpPr>
          <p:nvPr>
            <p:ph idx="1"/>
          </p:nvPr>
        </p:nvSpPr>
        <p:spPr>
          <a:xfrm>
            <a:off x="457200" y="1716030"/>
            <a:ext cx="8229600" cy="4233863"/>
          </a:xfrm>
        </p:spPr>
        <p:txBody>
          <a:bodyPr anchor="t">
            <a:normAutofit/>
          </a:bodyPr>
          <a:lstStyle/>
          <a:p>
            <a:pPr marL="0" indent="0">
              <a:buNone/>
            </a:pPr>
            <a:r>
              <a:rPr lang="en-US" sz="2600" dirty="0"/>
              <a:t>Maldonado:</a:t>
            </a:r>
          </a:p>
          <a:p>
            <a:pPr marL="0" indent="0">
              <a:buNone/>
            </a:pPr>
            <a:endParaRPr lang="en-US" sz="2600" dirty="0"/>
          </a:p>
          <a:p>
            <a:pPr>
              <a:buFont typeface="Arial" panose="020B0604020202020204" pitchFamily="34" charset="0"/>
              <a:buChar char="•"/>
            </a:pPr>
            <a:r>
              <a:rPr lang="en-US" sz="2400" dirty="0"/>
              <a:t>“disputed the amounts that CitiMortgage claimed in attorneys’ fees, inspection fees, escrow, taxes, and late charges,” but </a:t>
            </a:r>
          </a:p>
          <a:p>
            <a:pPr>
              <a:buFont typeface="Arial" panose="020B0604020202020204" pitchFamily="34" charset="0"/>
              <a:buChar char="•"/>
            </a:pPr>
            <a:endParaRPr lang="en-US" sz="2400" dirty="0"/>
          </a:p>
          <a:p>
            <a:pPr>
              <a:spcBef>
                <a:spcPts val="0"/>
              </a:spcBef>
              <a:buFont typeface="Arial" panose="020B0604020202020204" pitchFamily="34" charset="0"/>
              <a:buChar char="•"/>
            </a:pPr>
            <a:r>
              <a:rPr lang="en-US" sz="2400" dirty="0"/>
              <a:t>did “not provide any evidence of </a:t>
            </a:r>
          </a:p>
          <a:p>
            <a:pPr marL="0" indent="0">
              <a:spcBef>
                <a:spcPts val="0"/>
              </a:spcBef>
              <a:buNone/>
            </a:pPr>
            <a:r>
              <a:rPr lang="en-US" sz="2400" dirty="0"/>
              <a:t>    what the correct amounts should be.”</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pic>
        <p:nvPicPr>
          <p:cNvPr id="2" name="Picture 1"/>
          <p:cNvPicPr>
            <a:picLocks noChangeAspect="1"/>
          </p:cNvPicPr>
          <p:nvPr/>
        </p:nvPicPr>
        <p:blipFill>
          <a:blip r:embed="rId4"/>
          <a:stretch>
            <a:fillRect/>
          </a:stretch>
        </p:blipFill>
        <p:spPr>
          <a:xfrm>
            <a:off x="6239754" y="3488405"/>
            <a:ext cx="1855439" cy="2191371"/>
          </a:xfrm>
          <a:prstGeom prst="rect">
            <a:avLst/>
          </a:prstGeom>
        </p:spPr>
      </p:pic>
    </p:spTree>
    <p:extLst>
      <p:ext uri="{BB962C8B-B14F-4D97-AF65-F5344CB8AC3E}">
        <p14:creationId xmlns:p14="http://schemas.microsoft.com/office/powerpoint/2010/main" val="2732468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br>
              <a:rPr lang="en-US" dirty="0"/>
            </a:br>
            <a:br>
              <a:rPr lang="en-US" dirty="0"/>
            </a:br>
            <a:br>
              <a:rPr lang="en-US" dirty="0"/>
            </a:br>
            <a:br>
              <a:rPr lang="en-US" dirty="0"/>
            </a:br>
            <a:r>
              <a:rPr lang="en-US" dirty="0"/>
              <a:t>“The 5th U.S. Circuit Court of Appeals is widely viewed as one of the nation's most conservative federal appellate courts . . . ”</a:t>
            </a:r>
            <a:br>
              <a:rPr lang="en-US" dirty="0"/>
            </a:br>
            <a:br>
              <a:rPr lang="en-US" dirty="0"/>
            </a:br>
            <a:endParaRPr lang="en-US" dirty="0"/>
          </a:p>
        </p:txBody>
      </p:sp>
      <p:sp>
        <p:nvSpPr>
          <p:cNvPr id="5" name="Subtitle 4"/>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9450" y="736600"/>
            <a:ext cx="27051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1653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PRIVILEGE LOGS </a:t>
            </a:r>
            <a:endParaRPr lang="en-US" i="1" dirty="0"/>
          </a:p>
        </p:txBody>
      </p:sp>
      <p:sp>
        <p:nvSpPr>
          <p:cNvPr id="5" name="Subtitle 4"/>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pic>
        <p:nvPicPr>
          <p:cNvPr id="2" name="Picture 1"/>
          <p:cNvPicPr>
            <a:picLocks noChangeAspect="1"/>
          </p:cNvPicPr>
          <p:nvPr/>
        </p:nvPicPr>
        <p:blipFill>
          <a:blip r:embed="rId4"/>
          <a:stretch>
            <a:fillRect/>
          </a:stretch>
        </p:blipFill>
        <p:spPr>
          <a:xfrm>
            <a:off x="3352800" y="3601278"/>
            <a:ext cx="2037522" cy="2037522"/>
          </a:xfrm>
          <a:prstGeom prst="rect">
            <a:avLst/>
          </a:prstGeom>
        </p:spPr>
      </p:pic>
    </p:spTree>
    <p:extLst>
      <p:ext uri="{BB962C8B-B14F-4D97-AF65-F5344CB8AC3E}">
        <p14:creationId xmlns:p14="http://schemas.microsoft.com/office/powerpoint/2010/main" val="3736671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br>
              <a:rPr lang="en-US" sz="2600" i="1" dirty="0">
                <a:solidFill>
                  <a:srgbClr val="F8F8F8"/>
                </a:solidFill>
                <a:ea typeface="Calibri"/>
                <a:cs typeface="Calibri" pitchFamily="34" charset="0"/>
              </a:rPr>
            </a:br>
            <a:r>
              <a:rPr lang="en-US" sz="2600" i="1" dirty="0">
                <a:solidFill>
                  <a:srgbClr val="F8F8F8"/>
                </a:solidFill>
                <a:ea typeface="Calibri"/>
                <a:cs typeface="Calibri" pitchFamily="34" charset="0"/>
              </a:rPr>
              <a:t>EEOC v. BDO Seidman LLP</a:t>
            </a:r>
            <a:r>
              <a:rPr lang="en-US" sz="2600" dirty="0">
                <a:solidFill>
                  <a:srgbClr val="F8F8F8"/>
                </a:solidFill>
                <a:ea typeface="Calibri"/>
                <a:cs typeface="Calibri" pitchFamily="34" charset="0"/>
              </a:rPr>
              <a:t>, ___ F.3d ___,</a:t>
            </a:r>
            <a:br>
              <a:rPr lang="en-US" sz="2600" dirty="0">
                <a:solidFill>
                  <a:srgbClr val="F8F8F8"/>
                </a:solidFill>
                <a:ea typeface="Calibri"/>
                <a:cs typeface="Calibri" pitchFamily="34" charset="0"/>
              </a:rPr>
            </a:br>
            <a:r>
              <a:rPr lang="en-US" sz="2600" dirty="0">
                <a:solidFill>
                  <a:srgbClr val="F8F8F8"/>
                </a:solidFill>
                <a:ea typeface="Calibri"/>
                <a:cs typeface="Calibri" pitchFamily="34" charset="0"/>
              </a:rPr>
              <a:t>No. 16-20314 (May 4, 2017)</a:t>
            </a:r>
            <a:br>
              <a:rPr lang="en-US" sz="2600" i="1" dirty="0">
                <a:solidFill>
                  <a:srgbClr val="F8F8F8"/>
                </a:solidFill>
                <a:ea typeface="Calibri"/>
                <a:cs typeface="Calibri" pitchFamily="34" charset="0"/>
              </a:rPr>
            </a:br>
            <a:endParaRPr lang="en-US" sz="2600" dirty="0">
              <a:solidFill>
                <a:srgbClr val="F8F8F8"/>
              </a:solidFill>
            </a:endParaRPr>
          </a:p>
        </p:txBody>
      </p:sp>
      <p:sp>
        <p:nvSpPr>
          <p:cNvPr id="6" name="Content Placeholder 5"/>
          <p:cNvSpPr>
            <a:spLocks noGrp="1"/>
          </p:cNvSpPr>
          <p:nvPr>
            <p:ph idx="1"/>
          </p:nvPr>
        </p:nvSpPr>
        <p:spPr>
          <a:xfrm>
            <a:off x="457200" y="1716030"/>
            <a:ext cx="8229600" cy="4233863"/>
          </a:xfrm>
        </p:spPr>
        <p:txBody>
          <a:bodyPr anchor="t">
            <a:normAutofit fontScale="85000" lnSpcReduction="20000"/>
          </a:bodyPr>
          <a:lstStyle/>
          <a:p>
            <a:pPr marL="514350" indent="-514350" fontAlgn="base">
              <a:buAutoNum type="arabicPeriod"/>
            </a:pPr>
            <a:r>
              <a:rPr lang="en-US" b="1" dirty="0"/>
              <a:t>Substance.</a:t>
            </a:r>
            <a:r>
              <a:rPr lang="en-US" dirty="0"/>
              <a:t> “[N]</a:t>
            </a:r>
            <a:r>
              <a:rPr lang="en-US" dirty="0" err="1"/>
              <a:t>umerous</a:t>
            </a:r>
            <a:r>
              <a:rPr lang="en-US" dirty="0"/>
              <a:t> log entries fail to identify a sender, recipient, date, or provide a substantive description of the subject matter . . . [s]</a:t>
            </a:r>
            <a:r>
              <a:rPr lang="en-US" dirty="0" err="1"/>
              <a:t>ome</a:t>
            </a:r>
            <a:r>
              <a:rPr lang="en-US" dirty="0"/>
              <a:t> entries have only vague descriptions such as ‘discrimination claim,’ ‘internal investigation,’ or ‘work environment claim’”</a:t>
            </a:r>
          </a:p>
          <a:p>
            <a:pPr marL="514350" indent="-514350" fontAlgn="base">
              <a:buAutoNum type="arabicPeriod"/>
            </a:pPr>
            <a:r>
              <a:rPr lang="en-US" b="1" dirty="0"/>
              <a:t>Email chains. </a:t>
            </a:r>
            <a:r>
              <a:rPr lang="en-US" dirty="0"/>
              <a:t>“Emails involving counsel are also problematic, as the log’s descriptions do not indicate whether a particular entry consists of one email or a string of emails – a distinction that may be dispositive as to whether the privilege applies.”</a:t>
            </a:r>
          </a:p>
          <a:p>
            <a:pPr marL="0" indent="0">
              <a:buNone/>
            </a:pPr>
            <a:endParaRPr lang="en-US" sz="2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1446633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br>
              <a:rPr lang="en-US" sz="2600" i="1" dirty="0">
                <a:solidFill>
                  <a:srgbClr val="F8F8F8"/>
                </a:solidFill>
                <a:ea typeface="Calibri"/>
                <a:cs typeface="Calibri" pitchFamily="34" charset="0"/>
              </a:rPr>
            </a:br>
            <a:r>
              <a:rPr lang="en-US" sz="2600" i="1" dirty="0">
                <a:solidFill>
                  <a:srgbClr val="F8F8F8"/>
                </a:solidFill>
                <a:ea typeface="Calibri"/>
                <a:cs typeface="Calibri" pitchFamily="34" charset="0"/>
              </a:rPr>
              <a:t>EEOC v. BDO Seidman LLP</a:t>
            </a:r>
            <a:r>
              <a:rPr lang="en-US" sz="2600" dirty="0">
                <a:solidFill>
                  <a:srgbClr val="F8F8F8"/>
                </a:solidFill>
                <a:ea typeface="Calibri"/>
                <a:cs typeface="Calibri" pitchFamily="34" charset="0"/>
              </a:rPr>
              <a:t>, ___ F.3d ___,</a:t>
            </a:r>
            <a:br>
              <a:rPr lang="en-US" sz="2600" dirty="0">
                <a:solidFill>
                  <a:srgbClr val="F8F8F8"/>
                </a:solidFill>
                <a:ea typeface="Calibri"/>
                <a:cs typeface="Calibri" pitchFamily="34" charset="0"/>
              </a:rPr>
            </a:br>
            <a:r>
              <a:rPr lang="en-US" sz="2600" dirty="0">
                <a:solidFill>
                  <a:srgbClr val="F8F8F8"/>
                </a:solidFill>
                <a:ea typeface="Calibri"/>
                <a:cs typeface="Calibri" pitchFamily="34" charset="0"/>
              </a:rPr>
              <a:t>No. 16-20314 (May 4, 2017)</a:t>
            </a:r>
            <a:br>
              <a:rPr lang="en-US" sz="2600" i="1" dirty="0">
                <a:solidFill>
                  <a:srgbClr val="F8F8F8"/>
                </a:solidFill>
                <a:ea typeface="Calibri"/>
                <a:cs typeface="Calibri" pitchFamily="34" charset="0"/>
              </a:rPr>
            </a:br>
            <a:endParaRPr lang="en-US" sz="2600" dirty="0">
              <a:solidFill>
                <a:srgbClr val="F8F8F8"/>
              </a:solidFill>
            </a:endParaRPr>
          </a:p>
        </p:txBody>
      </p:sp>
      <p:sp>
        <p:nvSpPr>
          <p:cNvPr id="6" name="Content Placeholder 5"/>
          <p:cNvSpPr>
            <a:spLocks noGrp="1"/>
          </p:cNvSpPr>
          <p:nvPr>
            <p:ph idx="1"/>
          </p:nvPr>
        </p:nvSpPr>
        <p:spPr>
          <a:xfrm>
            <a:off x="457200" y="1716030"/>
            <a:ext cx="8229600" cy="4233863"/>
          </a:xfrm>
        </p:spPr>
        <p:txBody>
          <a:bodyPr anchor="t">
            <a:normAutofit fontScale="70000" lnSpcReduction="20000"/>
          </a:bodyPr>
          <a:lstStyle/>
          <a:p>
            <a:pPr marL="514350" indent="-514350" fontAlgn="base">
              <a:buAutoNum type="arabicPeriod" startAt="3"/>
            </a:pPr>
            <a:r>
              <a:rPr lang="en-US" b="1" dirty="0"/>
              <a:t>Business/Legal distinction. </a:t>
            </a:r>
            <a:r>
              <a:rPr lang="en-US" dirty="0"/>
              <a:t>“[N]</a:t>
            </a:r>
            <a:r>
              <a:rPr lang="en-US" dirty="0" err="1"/>
              <a:t>ot</a:t>
            </a:r>
            <a:r>
              <a:rPr lang="en-US" dirty="0"/>
              <a:t> only does the log include conclusory descriptions of ‘legal advice,’ it does so in the context of communications with in-house counsel – an area court have acknowledged presents unique challenges . . . further compounded where HR personnel, such as Bower, are involved.” The Court noted the issues raised in Bower’s declaration.</a:t>
            </a:r>
          </a:p>
          <a:p>
            <a:pPr marL="514350" indent="-514350" fontAlgn="base">
              <a:buAutoNum type="arabicPeriod" startAt="3"/>
            </a:pPr>
            <a:r>
              <a:rPr lang="en-US" b="1" dirty="0"/>
              <a:t>Disclosure. </a:t>
            </a:r>
            <a:r>
              <a:rPr lang="en-US" dirty="0"/>
              <a:t>“[T]he log leaves open questions about (1) whether emails courtesy copied to a third party remained privileged . . . (2) whether matters communicated to attorneys were done so with the intention of remaining privileged . . . and (3) whether non-attorney individuals to whom communications were sent were within the sphere of confidence . . . .”</a:t>
            </a:r>
          </a:p>
          <a:p>
            <a:pPr marL="0" indent="0">
              <a:buNone/>
            </a:pPr>
            <a:endParaRPr lang="en-US" sz="2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3649677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WAIVER </a:t>
            </a:r>
            <a:endParaRPr lang="en-US" i="1" dirty="0"/>
          </a:p>
        </p:txBody>
      </p:sp>
      <p:sp>
        <p:nvSpPr>
          <p:cNvPr id="5" name="Subtitle 4"/>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4058474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br>
              <a:rPr lang="en-US" sz="2600" i="1" dirty="0">
                <a:solidFill>
                  <a:srgbClr val="F8F8F8"/>
                </a:solidFill>
                <a:ea typeface="Calibri"/>
                <a:cs typeface="Calibri" pitchFamily="34" charset="0"/>
              </a:rPr>
            </a:br>
            <a:r>
              <a:rPr lang="en-US" sz="2600" i="1" dirty="0">
                <a:solidFill>
                  <a:srgbClr val="F8F8F8"/>
                </a:solidFill>
                <a:ea typeface="Calibri"/>
                <a:cs typeface="Calibri" pitchFamily="34" charset="0"/>
              </a:rPr>
              <a:t>Smith Group v. Forrest </a:t>
            </a:r>
            <a:r>
              <a:rPr lang="en-US" sz="2600" i="1" dirty="0" err="1">
                <a:solidFill>
                  <a:srgbClr val="F8F8F8"/>
                </a:solidFill>
                <a:ea typeface="Calibri"/>
                <a:cs typeface="Calibri" pitchFamily="34" charset="0"/>
              </a:rPr>
              <a:t>Gen’l</a:t>
            </a:r>
            <a:r>
              <a:rPr lang="en-US" sz="2600" i="1" dirty="0">
                <a:solidFill>
                  <a:srgbClr val="F8F8F8"/>
                </a:solidFill>
                <a:ea typeface="Calibri"/>
                <a:cs typeface="Calibri" pitchFamily="34" charset="0"/>
              </a:rPr>
              <a:t> Hosp.</a:t>
            </a:r>
            <a:r>
              <a:rPr lang="en-US" sz="2600" dirty="0">
                <a:solidFill>
                  <a:srgbClr val="F8F8F8"/>
                </a:solidFill>
                <a:ea typeface="Calibri"/>
                <a:cs typeface="Calibri" pitchFamily="34" charset="0"/>
              </a:rPr>
              <a:t>, </a:t>
            </a:r>
            <a:br>
              <a:rPr lang="en-US" sz="2600" dirty="0">
                <a:solidFill>
                  <a:srgbClr val="F8F8F8"/>
                </a:solidFill>
                <a:ea typeface="Calibri"/>
                <a:cs typeface="Calibri" pitchFamily="34" charset="0"/>
              </a:rPr>
            </a:br>
            <a:r>
              <a:rPr lang="en-US" sz="2600" dirty="0">
                <a:solidFill>
                  <a:srgbClr val="F8F8F8"/>
                </a:solidFill>
                <a:ea typeface="Calibri"/>
                <a:cs typeface="Calibri" pitchFamily="34" charset="0"/>
              </a:rPr>
              <a:t>No. 16-60134 (5th Cir. 2016)</a:t>
            </a:r>
            <a:br>
              <a:rPr lang="en-US" sz="2600" i="1" dirty="0">
                <a:solidFill>
                  <a:srgbClr val="F8F8F8"/>
                </a:solidFill>
                <a:ea typeface="Calibri"/>
                <a:cs typeface="Calibri" pitchFamily="34" charset="0"/>
              </a:rPr>
            </a:br>
            <a:endParaRPr lang="en-US" sz="2600" dirty="0">
              <a:solidFill>
                <a:srgbClr val="F8F8F8"/>
              </a:solidFill>
            </a:endParaRPr>
          </a:p>
        </p:txBody>
      </p:sp>
      <p:sp>
        <p:nvSpPr>
          <p:cNvPr id="6" name="Content Placeholder 5"/>
          <p:cNvSpPr>
            <a:spLocks noGrp="1"/>
          </p:cNvSpPr>
          <p:nvPr>
            <p:ph idx="1"/>
          </p:nvPr>
        </p:nvSpPr>
        <p:spPr>
          <a:xfrm>
            <a:off x="457200" y="1716030"/>
            <a:ext cx="8229600" cy="4233863"/>
          </a:xfrm>
        </p:spPr>
        <p:txBody>
          <a:bodyPr anchor="t">
            <a:normAutofit/>
          </a:bodyPr>
          <a:lstStyle/>
          <a:p>
            <a:pPr marL="0" indent="0">
              <a:buNone/>
            </a:pPr>
            <a:endParaRPr lang="en-US" sz="2600" dirty="0"/>
          </a:p>
          <a:p>
            <a:pPr marL="0" indent="0">
              <a:buNone/>
            </a:pPr>
            <a:endParaRPr lang="en-US" sz="2600" dirty="0"/>
          </a:p>
          <a:p>
            <a:pPr marL="0" indent="0">
              <a:buNone/>
            </a:pPr>
            <a:endParaRPr lang="en-US" sz="2600" dirty="0"/>
          </a:p>
          <a:p>
            <a:pPr marL="0" indent="0">
              <a:buNone/>
            </a:pPr>
            <a:r>
              <a:rPr lang="en-US" sz="2600" dirty="0"/>
              <a:t>“. . . to be preserved, an argument must be pressed, </a:t>
            </a:r>
            <a:r>
              <a:rPr lang="en-US" sz="2600" b="1" i="1" dirty="0">
                <a:solidFill>
                  <a:srgbClr val="FFFF00"/>
                </a:solidFill>
              </a:rPr>
              <a:t>not merely intimated</a:t>
            </a:r>
            <a:r>
              <a:rPr lang="en-US" sz="2600"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107437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NOTICES OF APPEAL</a:t>
            </a:r>
            <a:endParaRPr lang="en-US" i="1" dirty="0"/>
          </a:p>
        </p:txBody>
      </p:sp>
      <p:sp>
        <p:nvSpPr>
          <p:cNvPr id="5" name="Subtitle 4"/>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1621588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r>
              <a:rPr lang="en-US" sz="2600" i="1" dirty="0">
                <a:solidFill>
                  <a:srgbClr val="F8F8F8"/>
                </a:solidFill>
                <a:ea typeface="Calibri"/>
                <a:cs typeface="Calibri" pitchFamily="34" charset="0"/>
              </a:rPr>
              <a:t>Sudduth v. Texas Health &amp; Human </a:t>
            </a:r>
            <a:r>
              <a:rPr lang="en-US" sz="2600" i="1" dirty="0" err="1">
                <a:solidFill>
                  <a:srgbClr val="F8F8F8"/>
                </a:solidFill>
                <a:ea typeface="Calibri"/>
                <a:cs typeface="Calibri" pitchFamily="34" charset="0"/>
              </a:rPr>
              <a:t>Servcs</a:t>
            </a:r>
            <a:r>
              <a:rPr lang="en-US" sz="2600" i="1" dirty="0">
                <a:solidFill>
                  <a:srgbClr val="F8F8F8"/>
                </a:solidFill>
                <a:ea typeface="Calibri"/>
                <a:cs typeface="Calibri" pitchFamily="34" charset="0"/>
              </a:rPr>
              <a:t>. Comm’n</a:t>
            </a:r>
            <a:r>
              <a:rPr lang="en-US" sz="2600" dirty="0">
                <a:solidFill>
                  <a:srgbClr val="F8F8F8"/>
                </a:solidFill>
                <a:ea typeface="Calibri"/>
                <a:cs typeface="Calibri" pitchFamily="34" charset="0"/>
              </a:rPr>
              <a:t>, </a:t>
            </a:r>
            <a:br>
              <a:rPr lang="en-US" sz="2600" dirty="0">
                <a:solidFill>
                  <a:srgbClr val="F8F8F8"/>
                </a:solidFill>
                <a:ea typeface="Calibri"/>
                <a:cs typeface="Calibri" pitchFamily="34" charset="0"/>
              </a:rPr>
            </a:br>
            <a:r>
              <a:rPr lang="en-US" sz="2600" dirty="0">
                <a:solidFill>
                  <a:srgbClr val="F8F8F8"/>
                </a:solidFill>
                <a:ea typeface="Calibri"/>
                <a:cs typeface="Calibri" pitchFamily="34" charset="0"/>
              </a:rPr>
              <a:t>830 F.3d 175 (5th Cir. 2016)</a:t>
            </a:r>
            <a:br>
              <a:rPr lang="en-US" sz="2600" i="1" dirty="0">
                <a:solidFill>
                  <a:srgbClr val="F8F8F8"/>
                </a:solidFill>
                <a:ea typeface="Calibri"/>
                <a:cs typeface="Calibri" pitchFamily="34" charset="0"/>
              </a:rPr>
            </a:br>
            <a:endParaRPr lang="en-US" sz="2600" dirty="0">
              <a:solidFill>
                <a:srgbClr val="F8F8F8"/>
              </a:solidFill>
            </a:endParaRPr>
          </a:p>
        </p:txBody>
      </p:sp>
      <p:sp>
        <p:nvSpPr>
          <p:cNvPr id="6" name="Content Placeholder 5"/>
          <p:cNvSpPr>
            <a:spLocks noGrp="1"/>
          </p:cNvSpPr>
          <p:nvPr>
            <p:ph idx="1"/>
          </p:nvPr>
        </p:nvSpPr>
        <p:spPr>
          <a:xfrm>
            <a:off x="457200" y="1716030"/>
            <a:ext cx="8229600" cy="4233863"/>
          </a:xfrm>
        </p:spPr>
        <p:txBody>
          <a:bodyPr anchor="t">
            <a:normAutofit/>
          </a:bodyPr>
          <a:lstStyle/>
          <a:p>
            <a:pPr marL="0" indent="0">
              <a:buNone/>
            </a:pPr>
            <a:r>
              <a:rPr lang="en-US" sz="2000" dirty="0"/>
              <a:t>“Sudduth argues that she was not made aware of any jurisdictional defect until this court requested briefing on this issue and that, at the very least, Franklin should not be retroactively applied to her case because it is new law. But, as previously discussed, the local rules and procedures here were sufficiently clear as to the requirements for timely filing, and </a:t>
            </a:r>
            <a:r>
              <a:rPr lang="en-US" sz="2000" b="1" i="1" dirty="0">
                <a:solidFill>
                  <a:srgbClr val="FFFF00"/>
                </a:solidFill>
              </a:rPr>
              <a:t>the onus is on Sudduth, not the court, to be aware of and cure any deficiencies in the notice of appeal</a:t>
            </a:r>
            <a:r>
              <a:rPr lang="en-US" sz="2000" dirty="0"/>
              <a:t>.”</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pic>
        <p:nvPicPr>
          <p:cNvPr id="2" name="Picture 1"/>
          <p:cNvPicPr>
            <a:picLocks noChangeAspect="1"/>
          </p:cNvPicPr>
          <p:nvPr/>
        </p:nvPicPr>
        <p:blipFill>
          <a:blip r:embed="rId4"/>
          <a:stretch>
            <a:fillRect/>
          </a:stretch>
        </p:blipFill>
        <p:spPr>
          <a:xfrm>
            <a:off x="4798610" y="4134264"/>
            <a:ext cx="2911669" cy="1643684"/>
          </a:xfrm>
          <a:prstGeom prst="rect">
            <a:avLst/>
          </a:prstGeom>
        </p:spPr>
      </p:pic>
    </p:spTree>
    <p:extLst>
      <p:ext uri="{BB962C8B-B14F-4D97-AF65-F5344CB8AC3E}">
        <p14:creationId xmlns:p14="http://schemas.microsoft.com/office/powerpoint/2010/main" val="1233894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r>
              <a:rPr lang="en-US" sz="2600" i="1" dirty="0" err="1">
                <a:solidFill>
                  <a:srgbClr val="F8F8F8"/>
                </a:solidFill>
                <a:ea typeface="Calibri"/>
                <a:cs typeface="Calibri" pitchFamily="34" charset="0"/>
              </a:rPr>
              <a:t>Netsch</a:t>
            </a:r>
            <a:r>
              <a:rPr lang="en-US" sz="2600" i="1" dirty="0">
                <a:solidFill>
                  <a:srgbClr val="F8F8F8"/>
                </a:solidFill>
                <a:ea typeface="Calibri"/>
                <a:cs typeface="Calibri" pitchFamily="34" charset="0"/>
              </a:rPr>
              <a:t> v. Sherman</a:t>
            </a:r>
            <a:r>
              <a:rPr lang="en-US" sz="2600" dirty="0">
                <a:solidFill>
                  <a:srgbClr val="F8F8F8"/>
                </a:solidFill>
                <a:ea typeface="Calibri"/>
                <a:cs typeface="Calibri" pitchFamily="34" charset="0"/>
              </a:rPr>
              <a:t>, No. 16-10432 (Dec. 22, 2016)</a:t>
            </a:r>
            <a:br>
              <a:rPr lang="en-US" sz="2600" i="1" dirty="0">
                <a:solidFill>
                  <a:srgbClr val="F8F8F8"/>
                </a:solidFill>
                <a:ea typeface="Calibri"/>
                <a:cs typeface="Calibri" pitchFamily="34" charset="0"/>
              </a:rPr>
            </a:br>
            <a:endParaRPr lang="en-US" sz="2600" dirty="0">
              <a:solidFill>
                <a:srgbClr val="F8F8F8"/>
              </a:solidFill>
            </a:endParaRPr>
          </a:p>
        </p:txBody>
      </p:sp>
      <p:sp>
        <p:nvSpPr>
          <p:cNvPr id="6" name="Content Placeholder 5"/>
          <p:cNvSpPr>
            <a:spLocks noGrp="1"/>
          </p:cNvSpPr>
          <p:nvPr>
            <p:ph idx="1"/>
          </p:nvPr>
        </p:nvSpPr>
        <p:spPr>
          <a:xfrm>
            <a:off x="495300" y="1417638"/>
            <a:ext cx="8191500" cy="4532255"/>
          </a:xfrm>
        </p:spPr>
        <p:txBody>
          <a:bodyPr anchor="t">
            <a:normAutofit/>
          </a:bodyPr>
          <a:lstStyle/>
          <a:p>
            <a:pPr marL="0" indent="0">
              <a:buNone/>
            </a:pPr>
            <a:r>
              <a:rPr lang="en-US" sz="1800" dirty="0"/>
              <a:t>”[T]he bankruptcy court concluded that the reason for the delay weighed strongly against finding excusable neglect. In its analysis of this factor, the bankruptcy court emphasized that the parties had been subject to the Federal Rules of Bankruptcy Procedure throughout the adversary proceeding, these rules were unambiguous, and Appellants’ counsel confused the Federal Rules of Bankruptcy Procedure with the Federal Rules of Civil Procedure. The bankruptcy court also indicated that </a:t>
            </a:r>
            <a:r>
              <a:rPr lang="en-US" sz="1800" b="1" i="1" dirty="0">
                <a:solidFill>
                  <a:srgbClr val="FFFF00"/>
                </a:solidFill>
              </a:rPr>
              <a:t>confusing bankruptcy procedure with civil procedure does not constitute excusable neglect</a:t>
            </a:r>
            <a:r>
              <a:rPr lang="en-US" sz="1800" dirty="0"/>
              <a:t>. Consequently, the court held that the reason for the delay should be given greater weight than other factors.”</a:t>
            </a:r>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pic>
        <p:nvPicPr>
          <p:cNvPr id="2" name="Picture 1"/>
          <p:cNvPicPr>
            <a:picLocks noChangeAspect="1"/>
          </p:cNvPicPr>
          <p:nvPr/>
        </p:nvPicPr>
        <p:blipFill>
          <a:blip r:embed="rId4"/>
          <a:stretch>
            <a:fillRect/>
          </a:stretch>
        </p:blipFill>
        <p:spPr>
          <a:xfrm>
            <a:off x="4798610" y="4134264"/>
            <a:ext cx="2911669" cy="1643684"/>
          </a:xfrm>
          <a:prstGeom prst="rect">
            <a:avLst/>
          </a:prstGeom>
        </p:spPr>
      </p:pic>
    </p:spTree>
    <p:extLst>
      <p:ext uri="{BB962C8B-B14F-4D97-AF65-F5344CB8AC3E}">
        <p14:creationId xmlns:p14="http://schemas.microsoft.com/office/powerpoint/2010/main" val="1836042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r>
              <a:rPr lang="en-US" sz="2600" i="1" dirty="0">
                <a:solidFill>
                  <a:srgbClr val="F8F8F8"/>
                </a:solidFill>
                <a:ea typeface="Calibri"/>
                <a:cs typeface="Calibri" pitchFamily="34" charset="0"/>
              </a:rPr>
              <a:t>Wilson v. </a:t>
            </a:r>
            <a:r>
              <a:rPr lang="en-US" sz="2600" i="1" dirty="0" err="1">
                <a:solidFill>
                  <a:srgbClr val="F8F8F8"/>
                </a:solidFill>
                <a:ea typeface="Calibri"/>
                <a:cs typeface="Calibri" pitchFamily="34" charset="0"/>
              </a:rPr>
              <a:t>Navika</a:t>
            </a:r>
            <a:r>
              <a:rPr lang="en-US" sz="2600" i="1" dirty="0">
                <a:solidFill>
                  <a:srgbClr val="F8F8F8"/>
                </a:solidFill>
                <a:ea typeface="Calibri"/>
                <a:cs typeface="Calibri" pitchFamily="34" charset="0"/>
              </a:rPr>
              <a:t> Capital Group</a:t>
            </a:r>
            <a:r>
              <a:rPr lang="en-US" sz="2600" dirty="0">
                <a:solidFill>
                  <a:srgbClr val="F8F8F8"/>
                </a:solidFill>
                <a:ea typeface="Calibri"/>
                <a:cs typeface="Calibri" pitchFamily="34" charset="0"/>
              </a:rPr>
              <a:t>, No. 15-20204 (5th Cir. 2016)</a:t>
            </a:r>
            <a:br>
              <a:rPr lang="en-US" sz="2600" i="1" dirty="0">
                <a:solidFill>
                  <a:srgbClr val="F8F8F8"/>
                </a:solidFill>
                <a:ea typeface="Calibri"/>
                <a:cs typeface="Calibri" pitchFamily="34" charset="0"/>
              </a:rPr>
            </a:br>
            <a:endParaRPr lang="en-US" sz="2600" dirty="0">
              <a:solidFill>
                <a:srgbClr val="F8F8F8"/>
              </a:solidFill>
            </a:endParaRPr>
          </a:p>
        </p:txBody>
      </p:sp>
      <p:sp>
        <p:nvSpPr>
          <p:cNvPr id="6" name="Content Placeholder 5"/>
          <p:cNvSpPr>
            <a:spLocks noGrp="1"/>
          </p:cNvSpPr>
          <p:nvPr>
            <p:ph idx="1"/>
          </p:nvPr>
        </p:nvSpPr>
        <p:spPr>
          <a:xfrm>
            <a:off x="457200" y="1716030"/>
            <a:ext cx="8229600" cy="4233863"/>
          </a:xfrm>
        </p:spPr>
        <p:txBody>
          <a:bodyPr anchor="t">
            <a:normAutofit/>
          </a:bodyPr>
          <a:lstStyle/>
          <a:p>
            <a:pPr marL="0" indent="0">
              <a:buNone/>
            </a:pPr>
            <a:endParaRPr lang="en-US" sz="2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pic>
        <p:nvPicPr>
          <p:cNvPr id="3" name="Picture 2"/>
          <p:cNvPicPr>
            <a:picLocks noChangeAspect="1"/>
          </p:cNvPicPr>
          <p:nvPr/>
        </p:nvPicPr>
        <p:blipFill rotWithShape="1">
          <a:blip r:embed="rId4"/>
          <a:srcRect l="22792" t="14994" r="25695" b="10304"/>
          <a:stretch/>
        </p:blipFill>
        <p:spPr>
          <a:xfrm>
            <a:off x="1502946" y="1179444"/>
            <a:ext cx="5639978" cy="4598505"/>
          </a:xfrm>
          <a:prstGeom prst="rect">
            <a:avLst/>
          </a:prstGeom>
        </p:spPr>
      </p:pic>
      <p:sp>
        <p:nvSpPr>
          <p:cNvPr id="7" name="Oval 6"/>
          <p:cNvSpPr/>
          <p:nvPr/>
        </p:nvSpPr>
        <p:spPr>
          <a:xfrm>
            <a:off x="3710609" y="4545496"/>
            <a:ext cx="1563756" cy="49033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502946" y="1417638"/>
            <a:ext cx="2340922" cy="176288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3860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r>
              <a:rPr lang="en-US" sz="2600" i="1" dirty="0">
                <a:solidFill>
                  <a:srgbClr val="F8F8F8"/>
                </a:solidFill>
                <a:ea typeface="Calibri"/>
                <a:cs typeface="Calibri" pitchFamily="34" charset="0"/>
              </a:rPr>
              <a:t>Johnson-Williams v. MERS</a:t>
            </a:r>
            <a:r>
              <a:rPr lang="en-US" sz="2600" dirty="0">
                <a:solidFill>
                  <a:srgbClr val="F8F8F8"/>
                </a:solidFill>
                <a:ea typeface="Calibri"/>
                <a:cs typeface="Calibri" pitchFamily="34" charset="0"/>
              </a:rPr>
              <a:t>, No. 16-10276 (5th Cir. 2017)</a:t>
            </a:r>
            <a:br>
              <a:rPr lang="en-US" sz="2600" i="1" dirty="0">
                <a:solidFill>
                  <a:srgbClr val="F8F8F8"/>
                </a:solidFill>
                <a:ea typeface="Calibri"/>
                <a:cs typeface="Calibri" pitchFamily="34" charset="0"/>
              </a:rPr>
            </a:br>
            <a:endParaRPr lang="en-US" sz="2600" dirty="0">
              <a:solidFill>
                <a:srgbClr val="F8F8F8"/>
              </a:solidFill>
            </a:endParaRPr>
          </a:p>
        </p:txBody>
      </p:sp>
      <p:sp>
        <p:nvSpPr>
          <p:cNvPr id="6" name="Content Placeholder 5"/>
          <p:cNvSpPr>
            <a:spLocks noGrp="1"/>
          </p:cNvSpPr>
          <p:nvPr>
            <p:ph idx="1"/>
          </p:nvPr>
        </p:nvSpPr>
        <p:spPr>
          <a:xfrm>
            <a:off x="457200" y="1716030"/>
            <a:ext cx="8229600" cy="4233863"/>
          </a:xfrm>
        </p:spPr>
        <p:txBody>
          <a:bodyPr anchor="t">
            <a:normAutofit/>
          </a:bodyPr>
          <a:lstStyle/>
          <a:p>
            <a:pPr marL="0" indent="0">
              <a:buNone/>
            </a:pPr>
            <a:endParaRPr lang="en-US" sz="2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pic>
        <p:nvPicPr>
          <p:cNvPr id="2" name="Picture 1"/>
          <p:cNvPicPr>
            <a:picLocks noChangeAspect="1"/>
          </p:cNvPicPr>
          <p:nvPr/>
        </p:nvPicPr>
        <p:blipFill rotWithShape="1">
          <a:blip r:embed="rId4"/>
          <a:srcRect l="21304" t="6757" r="22609" b="11012"/>
          <a:stretch/>
        </p:blipFill>
        <p:spPr>
          <a:xfrm>
            <a:off x="1948070" y="1205948"/>
            <a:ext cx="5128591" cy="4227443"/>
          </a:xfrm>
          <a:prstGeom prst="rect">
            <a:avLst/>
          </a:prstGeom>
        </p:spPr>
      </p:pic>
      <p:sp>
        <p:nvSpPr>
          <p:cNvPr id="3" name="Oval 2"/>
          <p:cNvSpPr/>
          <p:nvPr/>
        </p:nvSpPr>
        <p:spPr>
          <a:xfrm>
            <a:off x="2292626" y="4214192"/>
            <a:ext cx="4784035" cy="88789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975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endParaRPr lang="en-US" dirty="0"/>
          </a:p>
        </p:txBody>
      </p:sp>
      <p:sp>
        <p:nvSpPr>
          <p:cNvPr id="5" name="Subtitle 4"/>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graphicFrame>
        <p:nvGraphicFramePr>
          <p:cNvPr id="2" name="Diagram 1"/>
          <p:cNvGraphicFramePr/>
          <p:nvPr>
            <p:extLst>
              <p:ext uri="{D42A27DB-BD31-4B8C-83A1-F6EECF244321}">
                <p14:modId xmlns:p14="http://schemas.microsoft.com/office/powerpoint/2010/main" val="34395181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stretch>
            <a:fillRect/>
          </a:stretch>
        </p:blipFill>
        <p:spPr>
          <a:xfrm>
            <a:off x="6162261" y="2657746"/>
            <a:ext cx="2295939" cy="1530626"/>
          </a:xfrm>
          <a:prstGeom prst="rect">
            <a:avLst/>
          </a:prstGeom>
        </p:spPr>
      </p:pic>
      <p:pic>
        <p:nvPicPr>
          <p:cNvPr id="7" name="Picture 6"/>
          <p:cNvPicPr>
            <a:picLocks noChangeAspect="1"/>
          </p:cNvPicPr>
          <p:nvPr/>
        </p:nvPicPr>
        <p:blipFill>
          <a:blip r:embed="rId10"/>
          <a:stretch>
            <a:fillRect/>
          </a:stretch>
        </p:blipFill>
        <p:spPr>
          <a:xfrm>
            <a:off x="685800" y="4585140"/>
            <a:ext cx="2213106" cy="1339410"/>
          </a:xfrm>
          <a:prstGeom prst="rect">
            <a:avLst/>
          </a:prstGeom>
        </p:spPr>
      </p:pic>
      <p:pic>
        <p:nvPicPr>
          <p:cNvPr id="9" name="Picture 8"/>
          <p:cNvPicPr>
            <a:picLocks noChangeAspect="1"/>
          </p:cNvPicPr>
          <p:nvPr/>
        </p:nvPicPr>
        <p:blipFill>
          <a:blip r:embed="rId11"/>
          <a:stretch>
            <a:fillRect/>
          </a:stretch>
        </p:blipFill>
        <p:spPr>
          <a:xfrm>
            <a:off x="2020953" y="579720"/>
            <a:ext cx="1755906" cy="2247196"/>
          </a:xfrm>
          <a:prstGeom prst="rect">
            <a:avLst/>
          </a:prstGeom>
        </p:spPr>
      </p:pic>
    </p:spTree>
    <p:extLst>
      <p:ext uri="{BB962C8B-B14F-4D97-AF65-F5344CB8AC3E}">
        <p14:creationId xmlns:p14="http://schemas.microsoft.com/office/powerpoint/2010/main" val="2088215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A CLOSING NOTE ON “CONSERVATISM”</a:t>
            </a:r>
            <a:endParaRPr lang="en-US" i="1" dirty="0"/>
          </a:p>
        </p:txBody>
      </p:sp>
      <p:sp>
        <p:nvSpPr>
          <p:cNvPr id="5" name="Subtitle 4"/>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76199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br>
              <a:rPr lang="en-US" sz="2600" i="1" dirty="0">
                <a:solidFill>
                  <a:srgbClr val="F8F8F8"/>
                </a:solidFill>
                <a:ea typeface="Calibri"/>
                <a:cs typeface="Calibri" pitchFamily="34" charset="0"/>
              </a:rPr>
            </a:br>
            <a:r>
              <a:rPr lang="en-US" sz="2100" dirty="0"/>
              <a:t>“[W]e conclude that if the Plaintiffs prove that the Defendants operated a fraudulent pyramid scheme, a jury may reasonably infer from the Plaintiffs' payments to join . . . that they relied on </a:t>
            </a:r>
            <a:r>
              <a:rPr lang="en-US" sz="2100" dirty="0" err="1"/>
              <a:t>Ignite's</a:t>
            </a:r>
            <a:r>
              <a:rPr lang="en-US" sz="2100" dirty="0"/>
              <a:t> implicit representation of legitimacy, when in fact it was a fraudulent pyramid scheme.” </a:t>
            </a:r>
            <a:br>
              <a:rPr lang="en-US" sz="2100" dirty="0"/>
            </a:br>
            <a:r>
              <a:rPr lang="en-US" sz="2100" i="1" dirty="0">
                <a:solidFill>
                  <a:srgbClr val="F8F8F8"/>
                </a:solidFill>
                <a:cs typeface="Calibri" pitchFamily="34" charset="0"/>
              </a:rPr>
              <a:t>Torres v. S.G.E. Management, </a:t>
            </a:r>
            <a:r>
              <a:rPr lang="en-US" sz="2100" dirty="0">
                <a:solidFill>
                  <a:srgbClr val="F8F8F8"/>
                </a:solidFill>
                <a:ea typeface="Calibri"/>
                <a:cs typeface="Calibri" pitchFamily="34" charset="0"/>
              </a:rPr>
              <a:t>838 F.3d 629 (5</a:t>
            </a:r>
            <a:r>
              <a:rPr lang="en-US" sz="2100" baseline="30000" dirty="0">
                <a:solidFill>
                  <a:srgbClr val="F8F8F8"/>
                </a:solidFill>
                <a:ea typeface="Calibri"/>
                <a:cs typeface="Calibri" pitchFamily="34" charset="0"/>
              </a:rPr>
              <a:t>th</a:t>
            </a:r>
            <a:r>
              <a:rPr lang="en-US" sz="2100" dirty="0">
                <a:solidFill>
                  <a:srgbClr val="F8F8F8"/>
                </a:solidFill>
                <a:ea typeface="Calibri"/>
                <a:cs typeface="Calibri" pitchFamily="34" charset="0"/>
              </a:rPr>
              <a:t> Cir. 2016) (</a:t>
            </a:r>
            <a:r>
              <a:rPr lang="en-US" sz="2100" dirty="0" err="1">
                <a:solidFill>
                  <a:srgbClr val="F8F8F8"/>
                </a:solidFill>
                <a:ea typeface="Calibri"/>
                <a:cs typeface="Calibri" pitchFamily="34" charset="0"/>
              </a:rPr>
              <a:t>en</a:t>
            </a:r>
            <a:r>
              <a:rPr lang="en-US" sz="2100" dirty="0">
                <a:solidFill>
                  <a:srgbClr val="F8F8F8"/>
                </a:solidFill>
                <a:ea typeface="Calibri"/>
                <a:cs typeface="Calibri" pitchFamily="34" charset="0"/>
              </a:rPr>
              <a:t> banc)</a:t>
            </a:r>
            <a:endParaRPr lang="en-US" sz="2100" dirty="0">
              <a:solidFill>
                <a:srgbClr val="F8F8F8"/>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249106093"/>
              </p:ext>
            </p:extLst>
          </p:nvPr>
        </p:nvGraphicFramePr>
        <p:xfrm>
          <a:off x="457200" y="1955800"/>
          <a:ext cx="8229600" cy="3931920"/>
        </p:xfrm>
        <a:graphic>
          <a:graphicData uri="http://schemas.openxmlformats.org/drawingml/2006/table">
            <a:tbl>
              <a:tblPr firstRow="1" bandRow="1">
                <a:tableStyleId>{073A0DAA-6AF3-43AB-8588-CEC1D06C72B9}</a:tableStyleId>
              </a:tblPr>
              <a:tblGrid>
                <a:gridCol w="3746500">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4178300">
                  <a:extLst>
                    <a:ext uri="{9D8B030D-6E8A-4147-A177-3AD203B41FA5}">
                      <a16:colId xmlns:a16="http://schemas.microsoft.com/office/drawing/2014/main" val="20002"/>
                    </a:ext>
                  </a:extLst>
                </a:gridCol>
              </a:tblGrid>
              <a:tr h="3440748">
                <a:tc>
                  <a:txBody>
                    <a:bodyPr/>
                    <a:lstStyle/>
                    <a:p>
                      <a:pPr algn="ctr"/>
                      <a:endParaRPr lang="en-US" b="1" dirty="0"/>
                    </a:p>
                    <a:p>
                      <a:pPr algn="ctr"/>
                      <a:r>
                        <a:rPr lang="en-US" b="1" dirty="0"/>
                        <a:t>JUDGES</a:t>
                      </a:r>
                      <a:r>
                        <a:rPr lang="en-US" b="1" baseline="0" dirty="0"/>
                        <a:t> IN MAJORITY  </a:t>
                      </a:r>
                      <a:endParaRPr lang="en-US" b="1" dirty="0"/>
                    </a:p>
                    <a:p>
                      <a:pPr marL="457200" indent="0"/>
                      <a:endParaRPr lang="en-US" b="0" dirty="0"/>
                    </a:p>
                    <a:p>
                      <a:pPr marL="457200" indent="0">
                        <a:tabLst>
                          <a:tab pos="1435100" algn="l"/>
                        </a:tabLst>
                      </a:pPr>
                      <a:r>
                        <a:rPr lang="en-US" b="0" dirty="0"/>
                        <a:t>               </a:t>
                      </a:r>
                      <a:r>
                        <a:rPr lang="en-US" b="0" dirty="0">
                          <a:solidFill>
                            <a:srgbClr val="FF0000"/>
                          </a:solidFill>
                        </a:rPr>
                        <a:t>Wiener*</a:t>
                      </a:r>
                    </a:p>
                    <a:p>
                      <a:pPr marL="457200" indent="0">
                        <a:tabLst>
                          <a:tab pos="1435100" algn="l"/>
                        </a:tabLst>
                      </a:pPr>
                      <a:r>
                        <a:rPr lang="en-US" b="0" dirty="0">
                          <a:solidFill>
                            <a:srgbClr val="FF0000"/>
                          </a:solidFill>
                        </a:rPr>
                        <a:t>               </a:t>
                      </a:r>
                      <a:r>
                        <a:rPr lang="en-US" b="0" baseline="0" dirty="0">
                          <a:solidFill>
                            <a:schemeClr val="accent5"/>
                          </a:solidFill>
                        </a:rPr>
                        <a:t>Costa*</a:t>
                      </a:r>
                    </a:p>
                    <a:p>
                      <a:pPr marL="457200" indent="0">
                        <a:tabLst>
                          <a:tab pos="1435100" algn="l"/>
                        </a:tabLst>
                      </a:pPr>
                      <a:r>
                        <a:rPr lang="en-US" b="0" baseline="0" dirty="0">
                          <a:solidFill>
                            <a:schemeClr val="accent5"/>
                          </a:solidFill>
                        </a:rPr>
                        <a:t>               Stewart</a:t>
                      </a:r>
                      <a:endParaRPr lang="en-US" b="0" dirty="0">
                        <a:solidFill>
                          <a:schemeClr val="accent5"/>
                        </a:solidFill>
                      </a:endParaRPr>
                    </a:p>
                    <a:p>
                      <a:pPr marL="457200" indent="0">
                        <a:tabLst>
                          <a:tab pos="1435100" algn="l"/>
                        </a:tabLst>
                      </a:pPr>
                      <a:r>
                        <a:rPr lang="en-US" b="0" dirty="0">
                          <a:solidFill>
                            <a:srgbClr val="FF0000"/>
                          </a:solidFill>
                        </a:rPr>
                        <a:t>               Davis</a:t>
                      </a:r>
                    </a:p>
                    <a:p>
                      <a:pPr marL="457200" indent="0">
                        <a:tabLst>
                          <a:tab pos="914400" algn="l"/>
                        </a:tabLst>
                      </a:pPr>
                      <a:r>
                        <a:rPr lang="en-US" b="0" dirty="0">
                          <a:solidFill>
                            <a:srgbClr val="FF0000"/>
                          </a:solidFill>
                        </a:rPr>
                        <a:t>               Smith</a:t>
                      </a:r>
                    </a:p>
                    <a:p>
                      <a:pPr marL="457200" indent="0">
                        <a:tabLst>
                          <a:tab pos="914400" algn="l"/>
                        </a:tabLst>
                      </a:pPr>
                      <a:r>
                        <a:rPr lang="en-US" b="0" dirty="0">
                          <a:solidFill>
                            <a:srgbClr val="FF0000"/>
                          </a:solidFill>
                        </a:rPr>
                        <a:t>               </a:t>
                      </a:r>
                      <a:r>
                        <a:rPr lang="en-US" b="0" dirty="0">
                          <a:solidFill>
                            <a:schemeClr val="accent5"/>
                          </a:solidFill>
                        </a:rPr>
                        <a:t>Dennis</a:t>
                      </a:r>
                    </a:p>
                    <a:p>
                      <a:pPr marL="457200" indent="0">
                        <a:tabLst>
                          <a:tab pos="914400" algn="l"/>
                        </a:tabLst>
                      </a:pPr>
                      <a:r>
                        <a:rPr lang="en-US" b="0" dirty="0">
                          <a:solidFill>
                            <a:srgbClr val="FF0000"/>
                          </a:solidFill>
                        </a:rPr>
                        <a:t>               Prado</a:t>
                      </a:r>
                    </a:p>
                    <a:p>
                      <a:pPr marL="457200" indent="0">
                        <a:tabLst>
                          <a:tab pos="914400" algn="l"/>
                        </a:tabLst>
                      </a:pPr>
                      <a:r>
                        <a:rPr lang="en-US" b="0" baseline="0" dirty="0">
                          <a:solidFill>
                            <a:srgbClr val="FF0000"/>
                          </a:solidFill>
                        </a:rPr>
                        <a:t>               Elrod</a:t>
                      </a:r>
                    </a:p>
                    <a:p>
                      <a:pPr marL="457200" indent="0">
                        <a:tabLst>
                          <a:tab pos="914400" algn="l"/>
                        </a:tabLst>
                      </a:pPr>
                      <a:r>
                        <a:rPr lang="en-US" b="0" baseline="0" dirty="0">
                          <a:solidFill>
                            <a:srgbClr val="FF0000"/>
                          </a:solidFill>
                        </a:rPr>
                        <a:t>               Southwick</a:t>
                      </a:r>
                    </a:p>
                    <a:p>
                      <a:pPr marL="457200" indent="0">
                        <a:tabLst>
                          <a:tab pos="914400" algn="l"/>
                        </a:tabLst>
                      </a:pPr>
                      <a:r>
                        <a:rPr lang="en-US" b="0" baseline="0" dirty="0"/>
                        <a:t>               </a:t>
                      </a:r>
                      <a:r>
                        <a:rPr lang="en-US" b="0" baseline="0" dirty="0">
                          <a:solidFill>
                            <a:srgbClr val="00B0F0"/>
                          </a:solidFill>
                        </a:rPr>
                        <a:t>Graves</a:t>
                      </a:r>
                    </a:p>
                    <a:p>
                      <a:pPr marL="457200" indent="0">
                        <a:tabLst>
                          <a:tab pos="914400" algn="l"/>
                        </a:tabLst>
                      </a:pPr>
                      <a:r>
                        <a:rPr lang="en-US" b="0" baseline="0" dirty="0">
                          <a:solidFill>
                            <a:srgbClr val="00B0F0"/>
                          </a:solidFill>
                        </a:rPr>
                        <a:t>               Higginson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b="1" dirty="0"/>
                    </a:p>
                    <a:p>
                      <a:pPr algn="ctr"/>
                      <a:r>
                        <a:rPr lang="en-US" b="1" dirty="0"/>
                        <a:t>JUDGES DISSENTING</a:t>
                      </a:r>
                    </a:p>
                    <a:p>
                      <a:endParaRPr lang="en-US" b="0" dirty="0"/>
                    </a:p>
                    <a:p>
                      <a:pPr marL="685800" indent="-50800"/>
                      <a:r>
                        <a:rPr lang="en-US" b="0" dirty="0">
                          <a:solidFill>
                            <a:srgbClr val="FF0000"/>
                          </a:solidFill>
                        </a:rPr>
                        <a:t>             </a:t>
                      </a:r>
                      <a:r>
                        <a:rPr lang="en-US" b="0" baseline="0" dirty="0">
                          <a:solidFill>
                            <a:srgbClr val="FF0000"/>
                          </a:solidFill>
                        </a:rPr>
                        <a:t>Jolly</a:t>
                      </a:r>
                    </a:p>
                    <a:p>
                      <a:pPr marL="685800" indent="-50800"/>
                      <a:r>
                        <a:rPr lang="en-US" b="0" baseline="0" dirty="0"/>
                        <a:t>             </a:t>
                      </a:r>
                      <a:r>
                        <a:rPr lang="en-US" b="0" baseline="0" dirty="0">
                          <a:solidFill>
                            <a:srgbClr val="FF0000"/>
                          </a:solidFill>
                        </a:rPr>
                        <a:t>Jones </a:t>
                      </a:r>
                    </a:p>
                    <a:p>
                      <a:pPr marL="685800" indent="-50800"/>
                      <a:r>
                        <a:rPr lang="en-US" b="0" baseline="0" dirty="0">
                          <a:solidFill>
                            <a:srgbClr val="FF0000"/>
                          </a:solidFill>
                        </a:rPr>
                        <a:t>             Clement</a:t>
                      </a:r>
                    </a:p>
                    <a:p>
                      <a:pPr marL="685800" indent="-50800"/>
                      <a:r>
                        <a:rPr lang="en-US" b="0" baseline="0" dirty="0">
                          <a:solidFill>
                            <a:srgbClr val="FF0000"/>
                          </a:solidFill>
                        </a:rPr>
                        <a:t>             Owen</a:t>
                      </a:r>
                    </a:p>
                    <a:p>
                      <a:pPr marL="685800" indent="-50800"/>
                      <a:r>
                        <a:rPr lang="en-US" b="0" baseline="0" dirty="0">
                          <a:solidFill>
                            <a:srgbClr val="FF0000"/>
                          </a:solidFill>
                        </a:rPr>
                        <a:t>             Haynes</a:t>
                      </a:r>
                    </a:p>
                    <a:p>
                      <a:pPr marL="685800" indent="-50800"/>
                      <a:r>
                        <a:rPr lang="en-US" b="0" baseline="0" dirty="0"/>
                        <a:t>             </a:t>
                      </a:r>
                      <a:endParaRPr lang="en-US" b="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643544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solidFill>
                  <a:srgbClr val="F8F8F8"/>
                </a:solidFill>
                <a:cs typeface="Calibri" pitchFamily="34" charset="0"/>
              </a:rPr>
              <a:t>FIFTH CIRCUIT UPDATE</a:t>
            </a:r>
            <a:endParaRPr lang="en-US" dirty="0"/>
          </a:p>
        </p:txBody>
      </p:sp>
      <p:sp>
        <p:nvSpPr>
          <p:cNvPr id="5" name="Subtitle 4"/>
          <p:cNvSpPr>
            <a:spLocks noGrp="1"/>
          </p:cNvSpPr>
          <p:nvPr>
            <p:ph type="subTitle" idx="1"/>
          </p:nvPr>
        </p:nvSpPr>
        <p:spPr/>
        <p:txBody>
          <a:bodyPr>
            <a:normAutofit/>
          </a:bodyPr>
          <a:lstStyle/>
          <a:p>
            <a:pPr marL="3795713" lvl="0" indent="-3795713">
              <a:buClr>
                <a:srgbClr val="00759E"/>
              </a:buClr>
              <a:buSzPct val="80000"/>
              <a:tabLst>
                <a:tab pos="2743200" algn="l"/>
              </a:tabLst>
            </a:pPr>
            <a:r>
              <a:rPr lang="en-US" sz="1882" b="1" dirty="0">
                <a:solidFill>
                  <a:srgbClr val="F8F8F8"/>
                </a:solidFill>
              </a:rPr>
              <a:t>DAVID S. COALE</a:t>
            </a:r>
          </a:p>
          <a:p>
            <a:pPr marL="3795713" lvl="0" indent="-3795713">
              <a:buClr>
                <a:srgbClr val="00759E"/>
              </a:buClr>
              <a:buSzPct val="80000"/>
              <a:tabLst>
                <a:tab pos="2743200" algn="l"/>
              </a:tabLst>
            </a:pPr>
            <a:r>
              <a:rPr lang="en-US" sz="1882" dirty="0">
                <a:solidFill>
                  <a:srgbClr val="F8F8F8"/>
                </a:solidFill>
              </a:rPr>
              <a:t>27</a:t>
            </a:r>
            <a:r>
              <a:rPr lang="en-US" sz="1882" baseline="30000" dirty="0">
                <a:solidFill>
                  <a:srgbClr val="F8F8F8"/>
                </a:solidFill>
              </a:rPr>
              <a:t>th</a:t>
            </a:r>
            <a:r>
              <a:rPr lang="en-US" sz="1882" dirty="0">
                <a:solidFill>
                  <a:srgbClr val="F8F8F8"/>
                </a:solidFill>
              </a:rPr>
              <a:t> Annual Conference on State &amp; Federal Appeals</a:t>
            </a:r>
          </a:p>
          <a:p>
            <a:pPr marL="3795713" lvl="0" indent="-3795713">
              <a:buClr>
                <a:srgbClr val="00759E"/>
              </a:buClr>
              <a:buSzPct val="80000"/>
              <a:tabLst>
                <a:tab pos="2743200" algn="l"/>
              </a:tabLst>
            </a:pPr>
            <a:r>
              <a:rPr lang="en-US" sz="1882" dirty="0">
                <a:solidFill>
                  <a:srgbClr val="F8F8F8"/>
                </a:solidFill>
              </a:rPr>
              <a:t>Austin, TX</a:t>
            </a:r>
          </a:p>
          <a:p>
            <a:pPr marL="3795713" lvl="0" indent="-3795713">
              <a:buClr>
                <a:srgbClr val="00759E"/>
              </a:buClr>
              <a:buSzPct val="80000"/>
              <a:tabLst>
                <a:tab pos="2743200" algn="l"/>
              </a:tabLst>
            </a:pPr>
            <a:r>
              <a:rPr lang="en-US" sz="1882" dirty="0">
                <a:solidFill>
                  <a:srgbClr val="F8F8F8"/>
                </a:solidFill>
              </a:rPr>
              <a:t>June 2, 2017</a:t>
            </a:r>
          </a:p>
          <a:p>
            <a:endParaRPr lang="en-US" sz="1882"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2578862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PLEADINGS</a:t>
            </a:r>
          </a:p>
        </p:txBody>
      </p:sp>
      <p:sp>
        <p:nvSpPr>
          <p:cNvPr id="5" name="Subtitle 4"/>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1690924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r>
              <a:rPr lang="en-US" sz="2600" i="1" dirty="0" err="1">
                <a:solidFill>
                  <a:srgbClr val="F8F8F8"/>
                </a:solidFill>
                <a:ea typeface="Calibri"/>
                <a:cs typeface="Calibri" pitchFamily="34" charset="0"/>
              </a:rPr>
              <a:t>Fed’l</a:t>
            </a:r>
            <a:r>
              <a:rPr lang="en-US" sz="2600" i="1" dirty="0">
                <a:solidFill>
                  <a:srgbClr val="F8F8F8"/>
                </a:solidFill>
                <a:ea typeface="Calibri"/>
                <a:cs typeface="Calibri" pitchFamily="34" charset="0"/>
              </a:rPr>
              <a:t> Ins. v. Northfield Ins.</a:t>
            </a:r>
            <a:r>
              <a:rPr lang="en-US" sz="2600" dirty="0">
                <a:solidFill>
                  <a:srgbClr val="F8F8F8"/>
                </a:solidFill>
                <a:ea typeface="Calibri"/>
                <a:cs typeface="Calibri" pitchFamily="34" charset="0"/>
              </a:rPr>
              <a:t>, 837 F.3d 548 (5th Cir. 2016)</a:t>
            </a:r>
            <a:br>
              <a:rPr lang="en-US" sz="2600" i="1" dirty="0">
                <a:solidFill>
                  <a:srgbClr val="F8F8F8"/>
                </a:solidFill>
                <a:ea typeface="Calibri"/>
                <a:cs typeface="Calibri" pitchFamily="34" charset="0"/>
              </a:rPr>
            </a:br>
            <a:endParaRPr lang="en-US" sz="2600" dirty="0">
              <a:solidFill>
                <a:srgbClr val="F8F8F8"/>
              </a:solidFill>
            </a:endParaRPr>
          </a:p>
        </p:txBody>
      </p:sp>
      <p:sp>
        <p:nvSpPr>
          <p:cNvPr id="6" name="Content Placeholder 5"/>
          <p:cNvSpPr>
            <a:spLocks noGrp="1"/>
          </p:cNvSpPr>
          <p:nvPr>
            <p:ph idx="1"/>
          </p:nvPr>
        </p:nvSpPr>
        <p:spPr>
          <a:xfrm>
            <a:off x="457200" y="1716030"/>
            <a:ext cx="8229600" cy="4233863"/>
          </a:xfrm>
        </p:spPr>
        <p:txBody>
          <a:bodyPr anchor="t">
            <a:normAutofit/>
          </a:bodyPr>
          <a:lstStyle/>
          <a:p>
            <a:pPr marL="0" indent="0">
              <a:buNone/>
            </a:pPr>
            <a:r>
              <a:rPr lang="en-US" sz="2200" dirty="0"/>
              <a:t>“</a:t>
            </a:r>
            <a:r>
              <a:rPr lang="en-US" sz="2200" dirty="0"/>
              <a:t>But because of the </a:t>
            </a:r>
            <a:r>
              <a:rPr lang="en-US" sz="2200" b="1" i="1" dirty="0">
                <a:solidFill>
                  <a:srgbClr val="FFFF00"/>
                </a:solidFill>
              </a:rPr>
              <a:t>breadth and generality </a:t>
            </a:r>
            <a:r>
              <a:rPr lang="en-US" sz="2200" dirty="0"/>
              <a:t>of the allegations in ExxonMobil's state court petition, we cannot say that all of the claims fall clearly within the exclusion. . . . ExxonMobil's petition does not attach any of the petitions in the Louisiana Litigation. . . .  ExxonMobil's petition asserts only that ‘[a]</a:t>
            </a:r>
            <a:r>
              <a:rPr lang="en-US" sz="2200" dirty="0" err="1"/>
              <a:t>ll</a:t>
            </a:r>
            <a:r>
              <a:rPr lang="en-US" sz="2200" dirty="0"/>
              <a:t> three lawsuits in the underlying [Louisiana] litigation allege environmental damage and seek restoration and remediation of the land subject to mineral rights purchased by the Wagner Group.’ . . . [T]</a:t>
            </a:r>
            <a:r>
              <a:rPr lang="en-US" sz="2200" dirty="0" err="1"/>
              <a:t>hese</a:t>
            </a:r>
            <a:r>
              <a:rPr lang="en-US" sz="2200" dirty="0"/>
              <a:t> assertions do not clearly allege claims that are all excluded by the Pollution Endorsement.”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329236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a:bodyPr>
          <a:lstStyle/>
          <a:p>
            <a:br>
              <a:rPr lang="en-US" sz="2600" i="1" dirty="0">
                <a:solidFill>
                  <a:srgbClr val="F8F8F8"/>
                </a:solidFill>
                <a:ea typeface="Calibri"/>
                <a:cs typeface="Calibri" pitchFamily="34" charset="0"/>
              </a:rPr>
            </a:br>
            <a:endParaRPr lang="en-US" sz="2100" dirty="0">
              <a:solidFill>
                <a:srgbClr val="F8F8F8"/>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53762641"/>
              </p:ext>
            </p:extLst>
          </p:nvPr>
        </p:nvGraphicFramePr>
        <p:xfrm>
          <a:off x="456143" y="1613184"/>
          <a:ext cx="8229600" cy="4114800"/>
        </p:xfrm>
        <a:graphic>
          <a:graphicData uri="http://schemas.openxmlformats.org/drawingml/2006/table">
            <a:tbl>
              <a:tblPr firstRow="1" bandRow="1">
                <a:tableStyleId>{073A0DAA-6AF3-43AB-8588-CEC1D06C72B9}</a:tableStyleId>
              </a:tblPr>
              <a:tblGrid>
                <a:gridCol w="3746500">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4178300">
                  <a:extLst>
                    <a:ext uri="{9D8B030D-6E8A-4147-A177-3AD203B41FA5}">
                      <a16:colId xmlns:a16="http://schemas.microsoft.com/office/drawing/2014/main" val="20002"/>
                    </a:ext>
                  </a:extLst>
                </a:gridCol>
              </a:tblGrid>
              <a:tr h="3440748">
                <a:tc>
                  <a:txBody>
                    <a:bodyPr/>
                    <a:lstStyle/>
                    <a:p>
                      <a:pPr algn="ctr"/>
                      <a:endParaRPr lang="en-US" b="1" dirty="0"/>
                    </a:p>
                    <a:p>
                      <a:pPr algn="ctr"/>
                      <a:r>
                        <a:rPr lang="en-US" b="0" i="1" dirty="0"/>
                        <a:t>Alexander</a:t>
                      </a:r>
                      <a:r>
                        <a:rPr lang="en-US" b="0" i="1" baseline="0" dirty="0"/>
                        <a:t> v. </a:t>
                      </a:r>
                      <a:r>
                        <a:rPr lang="en-US" b="0" i="1" baseline="0" dirty="0" err="1"/>
                        <a:t>Ameripro</a:t>
                      </a:r>
                      <a:r>
                        <a:rPr lang="en-US" b="0" baseline="0" dirty="0"/>
                        <a:t>, </a:t>
                      </a:r>
                    </a:p>
                    <a:p>
                      <a:pPr algn="ctr"/>
                      <a:r>
                        <a:rPr lang="en-US" b="0" dirty="0"/>
                        <a:t>848 F.3d 698 (5</a:t>
                      </a:r>
                      <a:r>
                        <a:rPr lang="en-US" b="0" baseline="30000" dirty="0"/>
                        <a:t>th</a:t>
                      </a:r>
                      <a:r>
                        <a:rPr lang="en-US" b="0" dirty="0"/>
                        <a:t> Cir. 2017)</a:t>
                      </a:r>
                      <a:r>
                        <a:rPr lang="en-US" b="0" baseline="0" dirty="0"/>
                        <a:t> </a:t>
                      </a:r>
                      <a:endParaRPr lang="en-US" b="0" dirty="0"/>
                    </a:p>
                    <a:p>
                      <a:pPr marL="457200" indent="0"/>
                      <a:endParaRPr lang="en-US" b="0" dirty="0"/>
                    </a:p>
                    <a:p>
                      <a:pPr marL="457200" indent="0">
                        <a:tabLst>
                          <a:tab pos="1435100" algn="l"/>
                        </a:tabLst>
                      </a:pPr>
                      <a:r>
                        <a:rPr lang="en-US" sz="1600" b="0" dirty="0"/>
                        <a:t>“</a:t>
                      </a:r>
                      <a:r>
                        <a:rPr lang="en-US" sz="1600" b="0" dirty="0"/>
                        <a:t>These plaintiffs have plausibly alleged that </a:t>
                      </a:r>
                      <a:r>
                        <a:rPr lang="en-US" sz="1600" b="0" dirty="0" err="1"/>
                        <a:t>AmeriPro</a:t>
                      </a:r>
                      <a:r>
                        <a:rPr lang="en-US" sz="1600" b="0" dirty="0"/>
                        <a:t> refused to consider their Section 8 income in assessing their creditworthiness as mortgage applicants, and that they received mortgages on less favorable terms and in lesser amounts than they would have had their Section 8 income been considered.”</a:t>
                      </a:r>
                      <a:endParaRPr lang="en-US" sz="1600" b="0" baseline="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b="1" dirty="0"/>
                    </a:p>
                    <a:p>
                      <a:pPr algn="ctr"/>
                      <a:r>
                        <a:rPr lang="en-US" b="0" i="1" dirty="0"/>
                        <a:t>Thomas</a:t>
                      </a:r>
                      <a:r>
                        <a:rPr lang="en-US" b="0" i="1" baseline="0" dirty="0"/>
                        <a:t> v. Chevron USA</a:t>
                      </a:r>
                      <a:r>
                        <a:rPr lang="en-US" b="0" baseline="0" dirty="0"/>
                        <a:t>,</a:t>
                      </a:r>
                    </a:p>
                    <a:p>
                      <a:pPr algn="ctr"/>
                      <a:r>
                        <a:rPr lang="en-US" b="0" baseline="0" dirty="0"/>
                        <a:t>832 F.3d 586 (5</a:t>
                      </a:r>
                      <a:r>
                        <a:rPr lang="en-US" b="0" baseline="30000" dirty="0"/>
                        <a:t>th</a:t>
                      </a:r>
                      <a:r>
                        <a:rPr lang="en-US" b="0" baseline="0" dirty="0"/>
                        <a:t> Cir. 2016)</a:t>
                      </a:r>
                    </a:p>
                    <a:p>
                      <a:pPr algn="ctr"/>
                      <a:endParaRPr lang="en-US" b="1" baseline="0" dirty="0"/>
                    </a:p>
                    <a:p>
                      <a:pPr algn="l"/>
                      <a:r>
                        <a:rPr lang="en-US" sz="1600" b="0" dirty="0"/>
                        <a:t>“Thomas alleged that Chevron knew about of the real risk of piracy in the region and of the specific threats received by the [ship]. He alleged that despite its knowledge, Chevron requested that the [ship] take an unaccompanied support trip that would pass by the source of the recent threats. Finally, he alleged that Chevron broadcast his route information and locations over easily-accessible VHF radios, through which they could be heard by pirates known to be in the area.” </a:t>
                      </a:r>
                      <a:endParaRPr lang="en-US" sz="1600" b="0" dirty="0">
                        <a:solidFill>
                          <a:srgbClr val="00B0F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
        <p:nvSpPr>
          <p:cNvPr id="3" name="TextBox 2"/>
          <p:cNvSpPr txBox="1"/>
          <p:nvPr/>
        </p:nvSpPr>
        <p:spPr>
          <a:xfrm>
            <a:off x="927653" y="556591"/>
            <a:ext cx="7262190" cy="1200329"/>
          </a:xfrm>
          <a:prstGeom prst="rect">
            <a:avLst/>
          </a:prstGeom>
          <a:noFill/>
        </p:spPr>
        <p:txBody>
          <a:bodyPr wrap="square" rtlCol="0">
            <a:spAutoFit/>
          </a:bodyPr>
          <a:lstStyle/>
          <a:p>
            <a:pPr algn="ctr"/>
            <a:r>
              <a:rPr lang="en-US" b="1" dirty="0"/>
              <a:t>“To survive a motion to dismiss, a complaint must contain sufficient factual matter, accepted as true, to state a claim to relief that is plausible on its face.” </a:t>
            </a:r>
          </a:p>
          <a:p>
            <a:pPr algn="ctr"/>
            <a:r>
              <a:rPr lang="en-US" i="1" dirty="0"/>
              <a:t>Ashcroft v. Iqbal</a:t>
            </a:r>
            <a:r>
              <a:rPr lang="en-US" dirty="0"/>
              <a:t>, 556 U.S. 662, 678-79 (2009).</a:t>
            </a:r>
            <a:endParaRPr lang="en-US" dirty="0"/>
          </a:p>
        </p:txBody>
      </p:sp>
    </p:spTree>
    <p:extLst>
      <p:ext uri="{BB962C8B-B14F-4D97-AF65-F5344CB8AC3E}">
        <p14:creationId xmlns:p14="http://schemas.microsoft.com/office/powerpoint/2010/main" val="2890442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“OBJECTIVELY REASONABLE BASIS”</a:t>
            </a:r>
          </a:p>
        </p:txBody>
      </p:sp>
      <p:sp>
        <p:nvSpPr>
          <p:cNvPr id="5" name="Subtitle 4"/>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508377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br>
              <a:rPr lang="en-US" sz="2600" dirty="0">
                <a:solidFill>
                  <a:schemeClr val="bg2"/>
                </a:solidFill>
                <a:ea typeface="Calibri"/>
                <a:cs typeface="Times New Roman"/>
              </a:rPr>
            </a:br>
            <a:br>
              <a:rPr lang="en-US" sz="2600" dirty="0">
                <a:solidFill>
                  <a:schemeClr val="bg2"/>
                </a:solidFill>
                <a:ea typeface="Calibri"/>
                <a:cs typeface="Times New Roman"/>
              </a:rPr>
            </a:br>
            <a:r>
              <a:rPr lang="en-US" sz="2600" i="1" dirty="0">
                <a:solidFill>
                  <a:srgbClr val="F8F8F8"/>
                </a:solidFill>
                <a:ea typeface="Calibri"/>
                <a:cs typeface="Calibri" pitchFamily="34" charset="0"/>
              </a:rPr>
              <a:t>Omega Hosp. LLC v. Louisiana Health Serv. &amp; </a:t>
            </a:r>
            <a:r>
              <a:rPr lang="en-US" sz="2600" i="1" dirty="0" err="1">
                <a:solidFill>
                  <a:srgbClr val="F8F8F8"/>
                </a:solidFill>
                <a:ea typeface="Calibri"/>
                <a:cs typeface="Calibri" pitchFamily="34" charset="0"/>
              </a:rPr>
              <a:t>Indem</a:t>
            </a:r>
            <a:r>
              <a:rPr lang="en-US" sz="2600" i="1" dirty="0">
                <a:solidFill>
                  <a:srgbClr val="F8F8F8"/>
                </a:solidFill>
                <a:ea typeface="Calibri"/>
                <a:cs typeface="Calibri" pitchFamily="34" charset="0"/>
              </a:rPr>
              <a:t>.</a:t>
            </a:r>
            <a:r>
              <a:rPr lang="en-US" sz="2600" dirty="0">
                <a:solidFill>
                  <a:srgbClr val="F8F8F8"/>
                </a:solidFill>
                <a:ea typeface="Calibri"/>
                <a:cs typeface="Calibri" pitchFamily="34" charset="0"/>
              </a:rPr>
              <a:t>,</a:t>
            </a:r>
            <a:br>
              <a:rPr lang="en-US" sz="2600" dirty="0">
                <a:solidFill>
                  <a:srgbClr val="F8F8F8"/>
                </a:solidFill>
                <a:ea typeface="Calibri"/>
                <a:cs typeface="Calibri" pitchFamily="34" charset="0"/>
              </a:rPr>
            </a:br>
            <a:r>
              <a:rPr lang="en-US" sz="2600" dirty="0">
                <a:solidFill>
                  <a:srgbClr val="F8F8F8"/>
                </a:solidFill>
                <a:ea typeface="Calibri"/>
                <a:cs typeface="Calibri" pitchFamily="34" charset="0"/>
              </a:rPr>
              <a:t>No. 13-31085 (5</a:t>
            </a:r>
            <a:r>
              <a:rPr lang="en-US" sz="2600" baseline="30000" dirty="0">
                <a:solidFill>
                  <a:srgbClr val="F8F8F8"/>
                </a:solidFill>
                <a:ea typeface="Calibri"/>
                <a:cs typeface="Calibri" pitchFamily="34" charset="0"/>
              </a:rPr>
              <a:t>th</a:t>
            </a:r>
            <a:r>
              <a:rPr lang="en-US" sz="2600" dirty="0">
                <a:solidFill>
                  <a:srgbClr val="F8F8F8"/>
                </a:solidFill>
                <a:ea typeface="Calibri"/>
                <a:cs typeface="Calibri" pitchFamily="34" charset="0"/>
              </a:rPr>
              <a:t> Cir. 2014)</a:t>
            </a:r>
            <a:endParaRPr lang="en-US" sz="2600" dirty="0">
              <a:solidFill>
                <a:srgbClr val="F8F8F8"/>
              </a:solidFill>
            </a:endParaRPr>
          </a:p>
        </p:txBody>
      </p:sp>
      <p:sp>
        <p:nvSpPr>
          <p:cNvPr id="6" name="Content Placeholder 5"/>
          <p:cNvSpPr>
            <a:spLocks noGrp="1"/>
          </p:cNvSpPr>
          <p:nvPr>
            <p:ph idx="1"/>
          </p:nvPr>
        </p:nvSpPr>
        <p:spPr>
          <a:xfrm>
            <a:off x="457200" y="1892300"/>
            <a:ext cx="8229600" cy="4233863"/>
          </a:xfrm>
        </p:spPr>
        <p:txBody>
          <a:bodyPr anchor="t">
            <a:normAutofit/>
          </a:bodyPr>
          <a:lstStyle/>
          <a:p>
            <a:pPr marL="0" indent="0">
              <a:buNone/>
            </a:pPr>
            <a:endParaRPr lang="en-US" sz="2400" i="1" dirty="0">
              <a:solidFill>
                <a:srgbClr val="F8F8F8"/>
              </a:solidFill>
              <a:cs typeface=""/>
            </a:endParaRPr>
          </a:p>
          <a:p>
            <a:pPr marL="0" indent="0">
              <a:buNone/>
            </a:pPr>
            <a:r>
              <a:rPr lang="en-US" sz="2400" dirty="0">
                <a:solidFill>
                  <a:srgbClr val="F8F8F8"/>
                </a:solidFill>
                <a:cs typeface=""/>
              </a:rPr>
              <a:t>“Blue Cross argues that because it administers the Service Benefit Plan at the direction of OPM, it acts under an officer of the United States and it had grounds to assert federal court jurisdiction. . . .</a:t>
            </a:r>
          </a:p>
          <a:p>
            <a:pPr marL="0" indent="0">
              <a:buNone/>
            </a:pPr>
            <a:r>
              <a:rPr lang="en-US" sz="2400" dirty="0">
                <a:solidFill>
                  <a:srgbClr val="F8F8F8"/>
                </a:solidFill>
                <a:cs typeface=""/>
              </a:rPr>
              <a:t>In light of case law </a:t>
            </a:r>
            <a:r>
              <a:rPr lang="en-US" sz="2400" b="1" i="1" dirty="0">
                <a:solidFill>
                  <a:srgbClr val="FFFF00"/>
                </a:solidFill>
                <a:cs typeface=""/>
              </a:rPr>
              <a:t>arguably supporting </a:t>
            </a:r>
            <a:r>
              <a:rPr lang="en-US" sz="2400" dirty="0">
                <a:solidFill>
                  <a:srgbClr val="F8F8F8"/>
                </a:solidFill>
                <a:cs typeface=""/>
              </a:rPr>
              <a:t>Blue Cross, and the </a:t>
            </a:r>
            <a:r>
              <a:rPr lang="en-US" sz="2400" b="1" i="1" dirty="0">
                <a:solidFill>
                  <a:srgbClr val="FFFF00"/>
                </a:solidFill>
                <a:cs typeface=""/>
              </a:rPr>
              <a:t>absence of a ruling</a:t>
            </a:r>
            <a:r>
              <a:rPr lang="en-US" sz="2400" dirty="0">
                <a:solidFill>
                  <a:srgbClr val="F8F8F8"/>
                </a:solidFill>
                <a:cs typeface=""/>
              </a:rPr>
              <a:t> from this court, we cannot say that Blue Cross lacked a reasonable belief in the propriety of removal.”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2657231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143" y="274638"/>
            <a:ext cx="8229600" cy="1143000"/>
          </a:xfrm>
        </p:spPr>
        <p:txBody>
          <a:bodyPr>
            <a:normAutofit fontScale="90000"/>
          </a:bodyPr>
          <a:lstStyle/>
          <a:p>
            <a:pPr algn="l"/>
            <a:br>
              <a:rPr lang="en-US" sz="2600" i="1" dirty="0">
                <a:solidFill>
                  <a:srgbClr val="F8F8F8"/>
                </a:solidFill>
                <a:ea typeface="Calibri"/>
                <a:cs typeface="Calibri" pitchFamily="34" charset="0"/>
              </a:rPr>
            </a:br>
            <a:br>
              <a:rPr lang="en-US" sz="2600" i="1" dirty="0">
                <a:solidFill>
                  <a:srgbClr val="F8F8F8"/>
                </a:solidFill>
                <a:ea typeface="Calibri"/>
                <a:cs typeface="Calibri" pitchFamily="34" charset="0"/>
              </a:rPr>
            </a:br>
            <a:r>
              <a:rPr lang="en-US" sz="2600" i="1" dirty="0">
                <a:solidFill>
                  <a:srgbClr val="F8F8F8"/>
                </a:solidFill>
                <a:ea typeface="Calibri"/>
                <a:cs typeface="Calibri" pitchFamily="34" charset="0"/>
              </a:rPr>
              <a:t>Renegade Swish v. Wright</a:t>
            </a:r>
            <a:r>
              <a:rPr lang="en-US" sz="2600" dirty="0">
                <a:solidFill>
                  <a:srgbClr val="F8F8F8"/>
                </a:solidFill>
                <a:ea typeface="Calibri"/>
                <a:cs typeface="Calibri" pitchFamily="34" charset="0"/>
              </a:rPr>
              <a:t>, ___ F.3d ___, </a:t>
            </a:r>
            <a:br>
              <a:rPr lang="en-US" sz="2600" dirty="0">
                <a:solidFill>
                  <a:srgbClr val="F8F8F8"/>
                </a:solidFill>
                <a:ea typeface="Calibri"/>
                <a:cs typeface="Calibri" pitchFamily="34" charset="0"/>
              </a:rPr>
            </a:br>
            <a:r>
              <a:rPr lang="en-US" sz="2600" dirty="0">
                <a:solidFill>
                  <a:srgbClr val="F8F8F8"/>
                </a:solidFill>
                <a:ea typeface="Calibri"/>
                <a:cs typeface="Calibri" pitchFamily="34" charset="0"/>
              </a:rPr>
              <a:t>No. 16-11152 (5th Cir. May 22, 2017)</a:t>
            </a:r>
            <a:br>
              <a:rPr lang="en-US" sz="2600" i="1" dirty="0">
                <a:solidFill>
                  <a:srgbClr val="F8F8F8"/>
                </a:solidFill>
                <a:ea typeface="Calibri"/>
                <a:cs typeface="Calibri" pitchFamily="34" charset="0"/>
              </a:rPr>
            </a:br>
            <a:endParaRPr lang="en-US" sz="2600" dirty="0">
              <a:solidFill>
                <a:srgbClr val="F8F8F8"/>
              </a:solidFill>
            </a:endParaRPr>
          </a:p>
        </p:txBody>
      </p:sp>
      <p:sp>
        <p:nvSpPr>
          <p:cNvPr id="6" name="Content Placeholder 5"/>
          <p:cNvSpPr>
            <a:spLocks noGrp="1"/>
          </p:cNvSpPr>
          <p:nvPr>
            <p:ph idx="1"/>
          </p:nvPr>
        </p:nvSpPr>
        <p:spPr>
          <a:xfrm>
            <a:off x="457200" y="1716030"/>
            <a:ext cx="8229600" cy="4233863"/>
          </a:xfrm>
        </p:spPr>
        <p:txBody>
          <a:bodyPr anchor="t">
            <a:normAutofit/>
          </a:bodyPr>
          <a:lstStyle/>
          <a:p>
            <a:pPr marL="0" indent="0">
              <a:buNone/>
            </a:pPr>
            <a:endParaRPr lang="en-US" sz="2200" dirty="0"/>
          </a:p>
          <a:p>
            <a:pPr marL="0" indent="0">
              <a:buNone/>
            </a:pPr>
            <a:r>
              <a:rPr lang="en-US" sz="2200" dirty="0"/>
              <a:t>“As compared to </a:t>
            </a:r>
            <a:r>
              <a:rPr lang="en-US" sz="2200" i="1" dirty="0"/>
              <a:t>Riverside Construction</a:t>
            </a:r>
            <a:r>
              <a:rPr lang="en-US" sz="2200" dirty="0"/>
              <a:t>, where the disagreement among the courts was ‘hotly contested,’ </a:t>
            </a:r>
            <a:r>
              <a:rPr lang="en-US" sz="2200" b="1" i="1" dirty="0">
                <a:solidFill>
                  <a:srgbClr val="FFFF00"/>
                </a:solidFill>
              </a:rPr>
              <a:t>any disagreement here is tepid and lopsided</a:t>
            </a:r>
            <a:r>
              <a:rPr lang="en-US" sz="2200" dirty="0"/>
              <a:t>. Similarly, this Court has found a defendant's removal objectively reasonable when case law from other circuits arguably supported removal and this Circuit had not yet decided the precise question. But here, Renegade Swish points only to </a:t>
            </a:r>
            <a:r>
              <a:rPr lang="en-US" sz="2200" i="1" dirty="0"/>
              <a:t>Hickman</a:t>
            </a:r>
            <a:r>
              <a:rPr lang="en-US" sz="2200" dirty="0"/>
              <a:t> as a post-</a:t>
            </a:r>
            <a:r>
              <a:rPr lang="en-US" sz="2200" i="1" dirty="0"/>
              <a:t>Holmes Group </a:t>
            </a:r>
            <a:r>
              <a:rPr lang="en-US" sz="2200" dirty="0"/>
              <a:t>case that supports its position on removal, a case from which district courts have since distanced themselves.”</a:t>
            </a:r>
            <a:endParaRPr lang="en-US" sz="2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6289290"/>
            <a:ext cx="3348567" cy="2086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643" y="6338928"/>
            <a:ext cx="1181100" cy="177800"/>
          </a:xfrm>
          <a:prstGeom prst="rect">
            <a:avLst/>
          </a:prstGeom>
        </p:spPr>
      </p:pic>
    </p:spTree>
    <p:extLst>
      <p:ext uri="{BB962C8B-B14F-4D97-AF65-F5344CB8AC3E}">
        <p14:creationId xmlns:p14="http://schemas.microsoft.com/office/powerpoint/2010/main" val="1980185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3929</TotalTime>
  <Words>1243</Words>
  <Application>Microsoft Office PowerPoint</Application>
  <PresentationFormat>On-screen Show (4:3)</PresentationFormat>
  <Paragraphs>111</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 New Roman</vt:lpstr>
      <vt:lpstr>Office Theme</vt:lpstr>
      <vt:lpstr>FIFTH CIRCUIT UPDATE</vt:lpstr>
      <vt:lpstr>    “The 5th U.S. Circuit Court of Appeals is widely viewed as one of the nation's most conservative federal appellate courts . . . ”  </vt:lpstr>
      <vt:lpstr>PowerPoint Presentation</vt:lpstr>
      <vt:lpstr>PLEADINGS</vt:lpstr>
      <vt:lpstr> Fed’l Ins. v. Northfield Ins., 837 F.3d 548 (5th Cir. 2016) </vt:lpstr>
      <vt:lpstr> </vt:lpstr>
      <vt:lpstr>“OBJECTIVELY REASONABLE BASIS”</vt:lpstr>
      <vt:lpstr>  Omega Hosp. LLC v. Louisiana Health Serv. &amp; Indem., No. 13-31085 (5th Cir. 2014)</vt:lpstr>
      <vt:lpstr>  Renegade Swish v. Wright, ___ F.3d ___,  No. 16-11152 (5th Cir. May 22, 2017) </vt:lpstr>
      <vt:lpstr>DIVERSITY – CITIZENSHIP </vt:lpstr>
      <vt:lpstr>   Smitherman v. Bayview Loan Servicing LLC, No. 16-20328 (5th Cir. 2017) </vt:lpstr>
      <vt:lpstr>“HEY,  THAT’S AN UNPUBLISHED OPINION”</vt:lpstr>
      <vt:lpstr> 5th Cir. Rule 47.5.4 “Unpublished Opinions Issued on or After January 1, 1996”</vt:lpstr>
      <vt:lpstr> Richard v. Dolphin Drilling, 832 F.3d 246 (5th Cir. 2016) </vt:lpstr>
      <vt:lpstr>CONTRACTS / SETTLEMENTS</vt:lpstr>
      <vt:lpstr> Lake Eugenie Land &amp; Devel. v. BP,  ___ F.3d ___, No. 15-30377 (5th Cir. May 23, 2017) </vt:lpstr>
      <vt:lpstr>SUMMARY JUDGMENT</vt:lpstr>
      <vt:lpstr> Orr v. Copeland, __ F.3d __, No. 16-50023 (5th Cir. 2016) </vt:lpstr>
      <vt:lpstr> Maldonado v. CitiMortgage, No. 16-20541 (5th Cir. 2017)</vt:lpstr>
      <vt:lpstr>PRIVILEGE LOGS </vt:lpstr>
      <vt:lpstr>  EEOC v. BDO Seidman LLP, ___ F.3d ___, No. 16-20314 (May 4, 2017) </vt:lpstr>
      <vt:lpstr>  EEOC v. BDO Seidman LLP, ___ F.3d ___, No. 16-20314 (May 4, 2017) </vt:lpstr>
      <vt:lpstr>WAIVER </vt:lpstr>
      <vt:lpstr>  Smith Group v. Forrest Gen’l Hosp.,  No. 16-60134 (5th Cir. 2016) </vt:lpstr>
      <vt:lpstr>NOTICES OF APPEAL</vt:lpstr>
      <vt:lpstr> Sudduth v. Texas Health &amp; Human Servcs. Comm’n,  830 F.3d 175 (5th Cir. 2016) </vt:lpstr>
      <vt:lpstr> Netsch v. Sherman, No. 16-10432 (Dec. 22, 2016) </vt:lpstr>
      <vt:lpstr> Wilson v. Navika Capital Group, No. 15-20204 (5th Cir. 2016) </vt:lpstr>
      <vt:lpstr> Johnson-Williams v. MERS, No. 16-10276 (5th Cir. 2017) </vt:lpstr>
      <vt:lpstr>A CLOSING NOTE ON “CONSERVATISM”</vt:lpstr>
      <vt:lpstr> “[W]e conclude that if the Plaintiffs prove that the Defendants operated a fraudulent pyramid scheme, a jury may reasonably infer from the Plaintiffs' payments to join . . . that they relied on Ignite's implicit representation of legitimacy, when in fact it was a fraudulent pyramid scheme.”  Torres v. S.G.E. Management, 838 F.3d 629 (5th Cir. 2016) (en banc)</vt:lpstr>
      <vt:lpstr>FIFTH CIRCUIT UPDATE</vt:lpstr>
    </vt:vector>
  </TitlesOfParts>
  <Company>Southern Methodist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FORUM</dc:title>
  <dc:creator>AH Slant</dc:creator>
  <cp:lastModifiedBy>David Coale</cp:lastModifiedBy>
  <cp:revision>159</cp:revision>
  <cp:lastPrinted>2017-05-30T21:06:00Z</cp:lastPrinted>
  <dcterms:created xsi:type="dcterms:W3CDTF">2015-03-11T15:11:37Z</dcterms:created>
  <dcterms:modified xsi:type="dcterms:W3CDTF">2017-05-31T15:36:07Z</dcterms:modified>
</cp:coreProperties>
</file>