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00" r:id="rId2"/>
    <p:sldId id="460" r:id="rId3"/>
    <p:sldId id="461" r:id="rId4"/>
    <p:sldId id="462" r:id="rId5"/>
    <p:sldId id="463" r:id="rId6"/>
    <p:sldId id="464" r:id="rId7"/>
    <p:sldId id="465" r:id="rId8"/>
    <p:sldId id="469" r:id="rId9"/>
    <p:sldId id="472" r:id="rId10"/>
    <p:sldId id="466" r:id="rId11"/>
    <p:sldId id="474" r:id="rId12"/>
    <p:sldId id="487" r:id="rId13"/>
    <p:sldId id="394" r:id="rId14"/>
    <p:sldId id="477" r:id="rId15"/>
    <p:sldId id="482" r:id="rId16"/>
    <p:sldId id="484" r:id="rId17"/>
    <p:sldId id="479" r:id="rId18"/>
    <p:sldId id="437" r:id="rId19"/>
    <p:sldId id="475" r:id="rId20"/>
    <p:sldId id="485" r:id="rId21"/>
    <p:sldId id="476" r:id="rId22"/>
    <p:sldId id="470" r:id="rId23"/>
    <p:sldId id="405" r:id="rId24"/>
    <p:sldId id="471" r:id="rId25"/>
    <p:sldId id="486" r:id="rId26"/>
    <p:sldId id="455" r:id="rId27"/>
    <p:sldId id="435" r:id="rId28"/>
    <p:sldId id="467" r:id="rId29"/>
    <p:sldId id="468" r:id="rId30"/>
    <p:sldId id="458" r:id="rId3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190">
          <p15:clr>
            <a:srgbClr val="A4A3A4"/>
          </p15:clr>
        </p15:guide>
        <p15:guide id="3"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Coale" initials="D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52" autoAdjust="0"/>
    <p:restoredTop sz="94660" autoAdjust="0"/>
  </p:normalViewPr>
  <p:slideViewPr>
    <p:cSldViewPr snapToGrid="0" snapToObjects="1">
      <p:cViewPr varScale="1">
        <p:scale>
          <a:sx n="69" d="100"/>
          <a:sy n="69" d="100"/>
        </p:scale>
        <p:origin x="894" y="60"/>
      </p:cViewPr>
      <p:guideLst>
        <p:guide orient="horz" pos="2160"/>
        <p:guide pos="2880"/>
      </p:guideLst>
    </p:cSldViewPr>
  </p:slideViewPr>
  <p:outlineViewPr>
    <p:cViewPr>
      <p:scale>
        <a:sx n="33" d="100"/>
        <a:sy n="33" d="100"/>
      </p:scale>
      <p:origin x="48" y="16926"/>
    </p:cViewPr>
  </p:outlineViewPr>
  <p:notesTextViewPr>
    <p:cViewPr>
      <p:scale>
        <a:sx n="100" d="100"/>
        <a:sy n="100" d="100"/>
      </p:scale>
      <p:origin x="0" y="0"/>
    </p:cViewPr>
  </p:notesTextViewPr>
  <p:notesViewPr>
    <p:cSldViewPr snapToGrid="0" snapToObjects="1">
      <p:cViewPr varScale="1">
        <p:scale>
          <a:sx n="52" d="100"/>
          <a:sy n="52" d="100"/>
        </p:scale>
        <p:origin x="-2838" y="-96"/>
      </p:cViewPr>
      <p:guideLst>
        <p:guide orient="horz" pos="2931"/>
        <p:guide pos="2190"/>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0872F-5CEB-42EE-942A-04190245FB51}" type="doc">
      <dgm:prSet loTypeId="urn:microsoft.com/office/officeart/2005/8/layout/venn1" loCatId="relationship" qsTypeId="urn:microsoft.com/office/officeart/2005/8/quickstyle/simple1" qsCatId="simple" csTypeId="urn:microsoft.com/office/officeart/2005/8/colors/colorful1" csCatId="colorful" phldr="1"/>
      <dgm:spPr/>
    </dgm:pt>
    <dgm:pt modelId="{488356E3-1EC3-491B-BD92-896F315B5209}">
      <dgm:prSet phldrT="[Text]"/>
      <dgm:spPr/>
      <dgm:t>
        <a:bodyPr/>
        <a:lstStyle/>
        <a:p>
          <a:r>
            <a:rPr lang="en-US" dirty="0"/>
            <a:t>Political Conservatism </a:t>
          </a:r>
        </a:p>
      </dgm:t>
    </dgm:pt>
    <dgm:pt modelId="{17E91305-2B3B-41ED-BC33-FF36D3F9536C}" type="parTrans" cxnId="{A8A72524-3C86-48E8-A324-2203822F1797}">
      <dgm:prSet/>
      <dgm:spPr/>
      <dgm:t>
        <a:bodyPr/>
        <a:lstStyle/>
        <a:p>
          <a:endParaRPr lang="en-US"/>
        </a:p>
      </dgm:t>
    </dgm:pt>
    <dgm:pt modelId="{3DD17734-99A0-4645-A034-7231A6E35FFF}" type="sibTrans" cxnId="{A8A72524-3C86-48E8-A324-2203822F1797}">
      <dgm:prSet/>
      <dgm:spPr/>
      <dgm:t>
        <a:bodyPr/>
        <a:lstStyle/>
        <a:p>
          <a:endParaRPr lang="en-US"/>
        </a:p>
      </dgm:t>
    </dgm:pt>
    <dgm:pt modelId="{0B134FA5-E642-407D-8AF8-E15601310EE3}">
      <dgm:prSet phldrT="[Text]"/>
      <dgm:spPr/>
      <dgm:t>
        <a:bodyPr/>
        <a:lstStyle/>
        <a:p>
          <a:r>
            <a:rPr lang="en-US" dirty="0"/>
            <a:t>7</a:t>
          </a:r>
          <a:r>
            <a:rPr lang="en-US" baseline="30000" dirty="0"/>
            <a:t>th</a:t>
          </a:r>
          <a:r>
            <a:rPr lang="en-US" dirty="0"/>
            <a:t> Amendment Conservatism</a:t>
          </a:r>
        </a:p>
      </dgm:t>
    </dgm:pt>
    <dgm:pt modelId="{6B53ECAE-CB13-40E7-AFB3-AC2736B8F92F}" type="parTrans" cxnId="{B8A6D0F8-077E-4CE0-92A6-3CF46A2C5080}">
      <dgm:prSet/>
      <dgm:spPr/>
      <dgm:t>
        <a:bodyPr/>
        <a:lstStyle/>
        <a:p>
          <a:endParaRPr lang="en-US"/>
        </a:p>
      </dgm:t>
    </dgm:pt>
    <dgm:pt modelId="{47D851B7-3A30-4AA7-87FA-B474428F770C}" type="sibTrans" cxnId="{B8A6D0F8-077E-4CE0-92A6-3CF46A2C5080}">
      <dgm:prSet/>
      <dgm:spPr/>
      <dgm:t>
        <a:bodyPr/>
        <a:lstStyle/>
        <a:p>
          <a:endParaRPr lang="en-US"/>
        </a:p>
      </dgm:t>
    </dgm:pt>
    <dgm:pt modelId="{8501F2F1-76E6-489F-9329-12E2BA150CDF}">
      <dgm:prSet phldrT="[Text]"/>
      <dgm:spPr/>
      <dgm:t>
        <a:bodyPr/>
        <a:lstStyle/>
        <a:p>
          <a:r>
            <a:rPr lang="en-US" dirty="0"/>
            <a:t>Article III Conservatism</a:t>
          </a:r>
        </a:p>
      </dgm:t>
    </dgm:pt>
    <dgm:pt modelId="{467543CF-79CD-48C6-BAE1-7EDD4D1BD9A1}" type="parTrans" cxnId="{CABDA7D6-91B9-4D74-895E-09C9A6891842}">
      <dgm:prSet/>
      <dgm:spPr/>
      <dgm:t>
        <a:bodyPr/>
        <a:lstStyle/>
        <a:p>
          <a:endParaRPr lang="en-US"/>
        </a:p>
      </dgm:t>
    </dgm:pt>
    <dgm:pt modelId="{1325B39E-FFAF-4218-961A-2BA6BA9EAA0E}" type="sibTrans" cxnId="{CABDA7D6-91B9-4D74-895E-09C9A6891842}">
      <dgm:prSet/>
      <dgm:spPr/>
      <dgm:t>
        <a:bodyPr/>
        <a:lstStyle/>
        <a:p>
          <a:endParaRPr lang="en-US"/>
        </a:p>
      </dgm:t>
    </dgm:pt>
    <dgm:pt modelId="{404DAF5E-6473-47DC-98D4-E9ACB5898578}" type="pres">
      <dgm:prSet presAssocID="{B2A0872F-5CEB-42EE-942A-04190245FB51}" presName="compositeShape" presStyleCnt="0">
        <dgm:presLayoutVars>
          <dgm:chMax val="7"/>
          <dgm:dir/>
          <dgm:resizeHandles val="exact"/>
        </dgm:presLayoutVars>
      </dgm:prSet>
      <dgm:spPr/>
    </dgm:pt>
    <dgm:pt modelId="{D530A1C8-9679-45B8-B825-28201A5E2B02}" type="pres">
      <dgm:prSet presAssocID="{488356E3-1EC3-491B-BD92-896F315B5209}" presName="circ1" presStyleLbl="vennNode1" presStyleIdx="0" presStyleCnt="3"/>
      <dgm:spPr/>
    </dgm:pt>
    <dgm:pt modelId="{EB2353DD-F603-4B14-B8DC-5AD15A69854B}" type="pres">
      <dgm:prSet presAssocID="{488356E3-1EC3-491B-BD92-896F315B5209}" presName="circ1Tx" presStyleLbl="revTx" presStyleIdx="0" presStyleCnt="0">
        <dgm:presLayoutVars>
          <dgm:chMax val="0"/>
          <dgm:chPref val="0"/>
          <dgm:bulletEnabled val="1"/>
        </dgm:presLayoutVars>
      </dgm:prSet>
      <dgm:spPr/>
    </dgm:pt>
    <dgm:pt modelId="{6E795EEF-F3BF-40DD-AC19-762B526EBE3A}" type="pres">
      <dgm:prSet presAssocID="{0B134FA5-E642-407D-8AF8-E15601310EE3}" presName="circ2" presStyleLbl="vennNode1" presStyleIdx="1" presStyleCnt="3"/>
      <dgm:spPr/>
    </dgm:pt>
    <dgm:pt modelId="{EECA3EDA-013B-40E9-A478-54AB1373251F}" type="pres">
      <dgm:prSet presAssocID="{0B134FA5-E642-407D-8AF8-E15601310EE3}" presName="circ2Tx" presStyleLbl="revTx" presStyleIdx="0" presStyleCnt="0">
        <dgm:presLayoutVars>
          <dgm:chMax val="0"/>
          <dgm:chPref val="0"/>
          <dgm:bulletEnabled val="1"/>
        </dgm:presLayoutVars>
      </dgm:prSet>
      <dgm:spPr/>
    </dgm:pt>
    <dgm:pt modelId="{36A6DFD1-D135-4739-858C-AB3DDBBEDA5E}" type="pres">
      <dgm:prSet presAssocID="{8501F2F1-76E6-489F-9329-12E2BA150CDF}" presName="circ3" presStyleLbl="vennNode1" presStyleIdx="2" presStyleCnt="3"/>
      <dgm:spPr/>
    </dgm:pt>
    <dgm:pt modelId="{8A1527E6-43A0-4E35-9FFE-D14821418B71}" type="pres">
      <dgm:prSet presAssocID="{8501F2F1-76E6-489F-9329-12E2BA150CDF}" presName="circ3Tx" presStyleLbl="revTx" presStyleIdx="0" presStyleCnt="0">
        <dgm:presLayoutVars>
          <dgm:chMax val="0"/>
          <dgm:chPref val="0"/>
          <dgm:bulletEnabled val="1"/>
        </dgm:presLayoutVars>
      </dgm:prSet>
      <dgm:spPr/>
    </dgm:pt>
  </dgm:ptLst>
  <dgm:cxnLst>
    <dgm:cxn modelId="{6DEA1400-177B-453F-9D16-E153A6FFBF9E}" type="presOf" srcId="{0B134FA5-E642-407D-8AF8-E15601310EE3}" destId="{6E795EEF-F3BF-40DD-AC19-762B526EBE3A}" srcOrd="0" destOrd="0" presId="urn:microsoft.com/office/officeart/2005/8/layout/venn1"/>
    <dgm:cxn modelId="{BF948113-E9D4-4CCD-850A-2E3D79272663}" type="presOf" srcId="{488356E3-1EC3-491B-BD92-896F315B5209}" destId="{EB2353DD-F603-4B14-B8DC-5AD15A69854B}" srcOrd="1" destOrd="0" presId="urn:microsoft.com/office/officeart/2005/8/layout/venn1"/>
    <dgm:cxn modelId="{A8A72524-3C86-48E8-A324-2203822F1797}" srcId="{B2A0872F-5CEB-42EE-942A-04190245FB51}" destId="{488356E3-1EC3-491B-BD92-896F315B5209}" srcOrd="0" destOrd="0" parTransId="{17E91305-2B3B-41ED-BC33-FF36D3F9536C}" sibTransId="{3DD17734-99A0-4645-A034-7231A6E35FFF}"/>
    <dgm:cxn modelId="{8502BB3D-7027-411D-84CB-FAE17CFA6FB9}" type="presOf" srcId="{0B134FA5-E642-407D-8AF8-E15601310EE3}" destId="{EECA3EDA-013B-40E9-A478-54AB1373251F}" srcOrd="1" destOrd="0" presId="urn:microsoft.com/office/officeart/2005/8/layout/venn1"/>
    <dgm:cxn modelId="{89A9356C-C84F-476D-AAB5-C36582E2620B}" type="presOf" srcId="{B2A0872F-5CEB-42EE-942A-04190245FB51}" destId="{404DAF5E-6473-47DC-98D4-E9ACB5898578}" srcOrd="0" destOrd="0" presId="urn:microsoft.com/office/officeart/2005/8/layout/venn1"/>
    <dgm:cxn modelId="{236A69C5-1CD9-42DC-945B-7A4FF55F7ECD}" type="presOf" srcId="{488356E3-1EC3-491B-BD92-896F315B5209}" destId="{D530A1C8-9679-45B8-B825-28201A5E2B02}" srcOrd="0" destOrd="0" presId="urn:microsoft.com/office/officeart/2005/8/layout/venn1"/>
    <dgm:cxn modelId="{CABDA7D6-91B9-4D74-895E-09C9A6891842}" srcId="{B2A0872F-5CEB-42EE-942A-04190245FB51}" destId="{8501F2F1-76E6-489F-9329-12E2BA150CDF}" srcOrd="2" destOrd="0" parTransId="{467543CF-79CD-48C6-BAE1-7EDD4D1BD9A1}" sibTransId="{1325B39E-FFAF-4218-961A-2BA6BA9EAA0E}"/>
    <dgm:cxn modelId="{C5779CD7-7E35-432B-9C83-38B312D2B29D}" type="presOf" srcId="{8501F2F1-76E6-489F-9329-12E2BA150CDF}" destId="{8A1527E6-43A0-4E35-9FFE-D14821418B71}" srcOrd="1" destOrd="0" presId="urn:microsoft.com/office/officeart/2005/8/layout/venn1"/>
    <dgm:cxn modelId="{A61DF9DA-9D31-469F-84BC-6FFABFBF9C0F}" type="presOf" srcId="{8501F2F1-76E6-489F-9329-12E2BA150CDF}" destId="{36A6DFD1-D135-4739-858C-AB3DDBBEDA5E}" srcOrd="0" destOrd="0" presId="urn:microsoft.com/office/officeart/2005/8/layout/venn1"/>
    <dgm:cxn modelId="{B8A6D0F8-077E-4CE0-92A6-3CF46A2C5080}" srcId="{B2A0872F-5CEB-42EE-942A-04190245FB51}" destId="{0B134FA5-E642-407D-8AF8-E15601310EE3}" srcOrd="1" destOrd="0" parTransId="{6B53ECAE-CB13-40E7-AFB3-AC2736B8F92F}" sibTransId="{47D851B7-3A30-4AA7-87FA-B474428F770C}"/>
    <dgm:cxn modelId="{3FBA5EAC-90D9-46D2-9D84-B0938748DEB0}" type="presParOf" srcId="{404DAF5E-6473-47DC-98D4-E9ACB5898578}" destId="{D530A1C8-9679-45B8-B825-28201A5E2B02}" srcOrd="0" destOrd="0" presId="urn:microsoft.com/office/officeart/2005/8/layout/venn1"/>
    <dgm:cxn modelId="{07133C5D-20AC-4217-AF27-D492BA258052}" type="presParOf" srcId="{404DAF5E-6473-47DC-98D4-E9ACB5898578}" destId="{EB2353DD-F603-4B14-B8DC-5AD15A69854B}" srcOrd="1" destOrd="0" presId="urn:microsoft.com/office/officeart/2005/8/layout/venn1"/>
    <dgm:cxn modelId="{30F2FBCE-17D4-41ED-BBF4-749CF5ECCA04}" type="presParOf" srcId="{404DAF5E-6473-47DC-98D4-E9ACB5898578}" destId="{6E795EEF-F3BF-40DD-AC19-762B526EBE3A}" srcOrd="2" destOrd="0" presId="urn:microsoft.com/office/officeart/2005/8/layout/venn1"/>
    <dgm:cxn modelId="{F2F701D1-8672-427F-9EDC-C28F38E2D540}" type="presParOf" srcId="{404DAF5E-6473-47DC-98D4-E9ACB5898578}" destId="{EECA3EDA-013B-40E9-A478-54AB1373251F}" srcOrd="3" destOrd="0" presId="urn:microsoft.com/office/officeart/2005/8/layout/venn1"/>
    <dgm:cxn modelId="{7E1AB3C8-8BE7-4F17-B991-1404816F6643}" type="presParOf" srcId="{404DAF5E-6473-47DC-98D4-E9ACB5898578}" destId="{36A6DFD1-D135-4739-858C-AB3DDBBEDA5E}" srcOrd="4" destOrd="0" presId="urn:microsoft.com/office/officeart/2005/8/layout/venn1"/>
    <dgm:cxn modelId="{CD5DC2C5-8909-41A0-A0B0-171CBD1876DA}" type="presParOf" srcId="{404DAF5E-6473-47DC-98D4-E9ACB5898578}" destId="{8A1527E6-43A0-4E35-9FFE-D14821418B7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A1C8-9679-45B8-B825-28201A5E2B02}">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Political Conservatism </a:t>
          </a:r>
        </a:p>
      </dsp:txBody>
      <dsp:txXfrm>
        <a:off x="2153920" y="477519"/>
        <a:ext cx="1788160" cy="1097280"/>
      </dsp:txXfrm>
    </dsp:sp>
    <dsp:sp modelId="{6E795EEF-F3BF-40DD-AC19-762B526EBE3A}">
      <dsp:nvSpPr>
        <dsp:cNvPr id="0" name=""/>
        <dsp:cNvSpPr/>
      </dsp:nvSpPr>
      <dsp:spPr>
        <a:xfrm>
          <a:off x="2708656" y="1574800"/>
          <a:ext cx="2438400" cy="2438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7</a:t>
          </a:r>
          <a:r>
            <a:rPr lang="en-US" sz="1800" kern="1200" baseline="30000" dirty="0"/>
            <a:t>th</a:t>
          </a:r>
          <a:r>
            <a:rPr lang="en-US" sz="1800" kern="1200" dirty="0"/>
            <a:t> Amendment Conservatism</a:t>
          </a:r>
        </a:p>
      </dsp:txBody>
      <dsp:txXfrm>
        <a:off x="3454400" y="2204720"/>
        <a:ext cx="1463040" cy="1341120"/>
      </dsp:txXfrm>
    </dsp:sp>
    <dsp:sp modelId="{36A6DFD1-D135-4739-858C-AB3DDBBEDA5E}">
      <dsp:nvSpPr>
        <dsp:cNvPr id="0" name=""/>
        <dsp:cNvSpPr/>
      </dsp:nvSpPr>
      <dsp:spPr>
        <a:xfrm>
          <a:off x="948943" y="1574800"/>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Article III Conservatism</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828" cy="466012"/>
          </a:xfrm>
          <a:prstGeom prst="rect">
            <a:avLst/>
          </a:prstGeom>
        </p:spPr>
        <p:txBody>
          <a:bodyPr vert="horz" lIns="92215" tIns="46108" rIns="92215" bIns="46108" rtlCol="0"/>
          <a:lstStyle>
            <a:lvl1pPr algn="l">
              <a:defRPr sz="1200"/>
            </a:lvl1pPr>
          </a:lstStyle>
          <a:p>
            <a:endParaRPr lang="en-US" dirty="0"/>
          </a:p>
        </p:txBody>
      </p:sp>
      <p:sp>
        <p:nvSpPr>
          <p:cNvPr id="3" name="Date Placeholder 2"/>
          <p:cNvSpPr>
            <a:spLocks noGrp="1"/>
          </p:cNvSpPr>
          <p:nvPr>
            <p:ph type="dt" sz="quarter" idx="1"/>
          </p:nvPr>
        </p:nvSpPr>
        <p:spPr>
          <a:xfrm>
            <a:off x="3977657" y="1"/>
            <a:ext cx="3043828" cy="466012"/>
          </a:xfrm>
          <a:prstGeom prst="rect">
            <a:avLst/>
          </a:prstGeom>
        </p:spPr>
        <p:txBody>
          <a:bodyPr vert="horz" lIns="92215" tIns="46108" rIns="92215" bIns="46108" rtlCol="0"/>
          <a:lstStyle>
            <a:lvl1pPr algn="r">
              <a:defRPr sz="1200"/>
            </a:lvl1pPr>
          </a:lstStyle>
          <a:p>
            <a:fld id="{B1792854-CA74-48A3-9AB0-CD0B41961A3A}" type="datetimeFigureOut">
              <a:rPr lang="en-US" smtClean="0"/>
              <a:t>9/12/2017</a:t>
            </a:fld>
            <a:endParaRPr lang="en-US" dirty="0"/>
          </a:p>
        </p:txBody>
      </p:sp>
      <p:sp>
        <p:nvSpPr>
          <p:cNvPr id="4" name="Footer Placeholder 3"/>
          <p:cNvSpPr>
            <a:spLocks noGrp="1"/>
          </p:cNvSpPr>
          <p:nvPr>
            <p:ph type="ftr" sz="quarter" idx="2"/>
          </p:nvPr>
        </p:nvSpPr>
        <p:spPr>
          <a:xfrm>
            <a:off x="0" y="8841501"/>
            <a:ext cx="3043828" cy="466011"/>
          </a:xfrm>
          <a:prstGeom prst="rect">
            <a:avLst/>
          </a:prstGeom>
        </p:spPr>
        <p:txBody>
          <a:bodyPr vert="horz" lIns="92215" tIns="46108" rIns="92215" bIns="461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657" y="8841501"/>
            <a:ext cx="3043828" cy="466011"/>
          </a:xfrm>
          <a:prstGeom prst="rect">
            <a:avLst/>
          </a:prstGeom>
        </p:spPr>
        <p:txBody>
          <a:bodyPr vert="horz" lIns="92215" tIns="46108" rIns="92215" bIns="46108" rtlCol="0" anchor="b"/>
          <a:lstStyle>
            <a:lvl1pPr algn="r">
              <a:defRPr sz="1200"/>
            </a:lvl1pPr>
          </a:lstStyle>
          <a:p>
            <a:fld id="{A3A3D732-D28F-4BE9-A3EC-F9B9D31D560B}" type="slidenum">
              <a:rPr lang="en-US" smtClean="0"/>
              <a:t>‹#›</a:t>
            </a:fld>
            <a:endParaRPr lang="en-US" dirty="0"/>
          </a:p>
        </p:txBody>
      </p:sp>
    </p:spTree>
    <p:extLst>
      <p:ext uri="{BB962C8B-B14F-4D97-AF65-F5344CB8AC3E}">
        <p14:creationId xmlns:p14="http://schemas.microsoft.com/office/powerpoint/2010/main" val="172201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828" cy="466012"/>
          </a:xfrm>
          <a:prstGeom prst="rect">
            <a:avLst/>
          </a:prstGeom>
        </p:spPr>
        <p:txBody>
          <a:bodyPr vert="horz" lIns="92215" tIns="46108" rIns="92215" bIns="46108" rtlCol="0"/>
          <a:lstStyle>
            <a:lvl1pPr algn="l">
              <a:defRPr sz="1200"/>
            </a:lvl1pPr>
          </a:lstStyle>
          <a:p>
            <a:endParaRPr lang="en-US" dirty="0"/>
          </a:p>
        </p:txBody>
      </p:sp>
      <p:sp>
        <p:nvSpPr>
          <p:cNvPr id="3" name="Date Placeholder 2"/>
          <p:cNvSpPr>
            <a:spLocks noGrp="1"/>
          </p:cNvSpPr>
          <p:nvPr>
            <p:ph type="dt" idx="1"/>
          </p:nvPr>
        </p:nvSpPr>
        <p:spPr>
          <a:xfrm>
            <a:off x="3977657" y="1"/>
            <a:ext cx="3043828" cy="466012"/>
          </a:xfrm>
          <a:prstGeom prst="rect">
            <a:avLst/>
          </a:prstGeom>
        </p:spPr>
        <p:txBody>
          <a:bodyPr vert="horz" lIns="92215" tIns="46108" rIns="92215" bIns="46108" rtlCol="0"/>
          <a:lstStyle>
            <a:lvl1pPr algn="r">
              <a:defRPr sz="1200"/>
            </a:lvl1pPr>
          </a:lstStyle>
          <a:p>
            <a:fld id="{C4021290-CBCB-4EBE-8E30-473A79C773B7}" type="datetimeFigureOut">
              <a:rPr lang="en-US" smtClean="0"/>
              <a:t>9/12/2017</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2215" tIns="46108" rIns="92215" bIns="46108" rtlCol="0" anchor="ctr"/>
          <a:lstStyle/>
          <a:p>
            <a:endParaRPr lang="en-US" dirty="0"/>
          </a:p>
        </p:txBody>
      </p:sp>
      <p:sp>
        <p:nvSpPr>
          <p:cNvPr id="5" name="Notes Placeholder 4"/>
          <p:cNvSpPr>
            <a:spLocks noGrp="1"/>
          </p:cNvSpPr>
          <p:nvPr>
            <p:ph type="body" sz="quarter" idx="3"/>
          </p:nvPr>
        </p:nvSpPr>
        <p:spPr>
          <a:xfrm>
            <a:off x="702797" y="4421549"/>
            <a:ext cx="5617510" cy="4189333"/>
          </a:xfrm>
          <a:prstGeom prst="rect">
            <a:avLst/>
          </a:prstGeom>
        </p:spPr>
        <p:txBody>
          <a:bodyPr vert="horz" lIns="92215" tIns="46108" rIns="92215" bIns="46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501"/>
            <a:ext cx="3043828" cy="466011"/>
          </a:xfrm>
          <a:prstGeom prst="rect">
            <a:avLst/>
          </a:prstGeom>
        </p:spPr>
        <p:txBody>
          <a:bodyPr vert="horz" lIns="92215" tIns="46108" rIns="92215" bIns="46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657" y="8841501"/>
            <a:ext cx="3043828" cy="466011"/>
          </a:xfrm>
          <a:prstGeom prst="rect">
            <a:avLst/>
          </a:prstGeom>
        </p:spPr>
        <p:txBody>
          <a:bodyPr vert="horz" lIns="92215" tIns="46108" rIns="92215" bIns="46108" rtlCol="0" anchor="b"/>
          <a:lstStyle>
            <a:lvl1pPr algn="r">
              <a:defRPr sz="1200"/>
            </a:lvl1pPr>
          </a:lstStyle>
          <a:p>
            <a:fld id="{677AA279-9F89-4FAE-A2A9-9D079CE83681}" type="slidenum">
              <a:rPr lang="en-US" smtClean="0"/>
              <a:t>‹#›</a:t>
            </a:fld>
            <a:endParaRPr lang="en-US" dirty="0"/>
          </a:p>
        </p:txBody>
      </p:sp>
    </p:spTree>
    <p:extLst>
      <p:ext uri="{BB962C8B-B14F-4D97-AF65-F5344CB8AC3E}">
        <p14:creationId xmlns:p14="http://schemas.microsoft.com/office/powerpoint/2010/main" val="19081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DDA5E-3078-1D44-9F8E-80AE41946690}" type="datetimeFigureOut">
              <a:rPr lang="en-US" smtClean="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DDA5E-3078-1D44-9F8E-80AE41946690}" type="datetimeFigureOut">
              <a:rPr lang="en-US" smtClean="0"/>
              <a:t>9/12/2017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62D71-AA79-5B47-8CC8-68C5CD8F42D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jpg"/><Relationship Id="rId5" Type="http://schemas.openxmlformats.org/officeDocument/2006/relationships/diagramLayout" Target="../diagrams/layout1.xml"/><Relationship Id="rId10" Type="http://schemas.openxmlformats.org/officeDocument/2006/relationships/image" Target="../media/image5.jpg"/><Relationship Id="rId4" Type="http://schemas.openxmlformats.org/officeDocument/2006/relationships/diagramData" Target="../diagrams/data1.xml"/><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rgbClr val="F8F8F8"/>
                </a:solidFill>
                <a:cs typeface="Calibri" pitchFamily="34" charset="0"/>
              </a:rPr>
              <a:t>CURRENT ISSUES IN COMMERCIAL LAW</a:t>
            </a:r>
            <a:endParaRPr lang="en-US" dirty="0"/>
          </a:p>
        </p:txBody>
      </p:sp>
      <p:sp>
        <p:nvSpPr>
          <p:cNvPr id="5" name="Subtitle 4"/>
          <p:cNvSpPr>
            <a:spLocks noGrp="1"/>
          </p:cNvSpPr>
          <p:nvPr>
            <p:ph type="subTitle" idx="1"/>
          </p:nvPr>
        </p:nvSpPr>
        <p:spPr/>
        <p:txBody>
          <a:bodyPr>
            <a:normAutofit/>
          </a:bodyPr>
          <a:lstStyle/>
          <a:p>
            <a:pPr marL="3795713" lvl="0" indent="-3795713">
              <a:buClr>
                <a:srgbClr val="00759E"/>
              </a:buClr>
              <a:buSzPct val="80000"/>
              <a:tabLst>
                <a:tab pos="2743200" algn="l"/>
              </a:tabLst>
            </a:pPr>
            <a:r>
              <a:rPr lang="en-US" sz="1882" b="1" dirty="0">
                <a:solidFill>
                  <a:srgbClr val="F8F8F8"/>
                </a:solidFill>
              </a:rPr>
              <a:t>DAVID S. COALE</a:t>
            </a:r>
          </a:p>
          <a:p>
            <a:pPr marL="3795713" lvl="0" indent="-3795713">
              <a:buClr>
                <a:srgbClr val="00759E"/>
              </a:buClr>
              <a:buSzPct val="80000"/>
              <a:tabLst>
                <a:tab pos="2743200" algn="l"/>
              </a:tabLst>
            </a:pPr>
            <a:r>
              <a:rPr lang="en-US" sz="1882" dirty="0">
                <a:solidFill>
                  <a:srgbClr val="F8F8F8"/>
                </a:solidFill>
              </a:rPr>
              <a:t>Fifth Circuit Bar Association</a:t>
            </a:r>
          </a:p>
          <a:p>
            <a:pPr marL="3795713" lvl="0" indent="-3795713">
              <a:buClr>
                <a:srgbClr val="00759E"/>
              </a:buClr>
              <a:buSzPct val="80000"/>
              <a:tabLst>
                <a:tab pos="2743200" algn="l"/>
              </a:tabLst>
            </a:pPr>
            <a:r>
              <a:rPr lang="en-US" sz="1882" dirty="0">
                <a:solidFill>
                  <a:srgbClr val="F8F8F8"/>
                </a:solidFill>
              </a:rPr>
              <a:t>New Orleans, LA</a:t>
            </a:r>
          </a:p>
          <a:p>
            <a:pPr marL="3795713" lvl="0" indent="-3795713">
              <a:buClr>
                <a:srgbClr val="00759E"/>
              </a:buClr>
              <a:buSzPct val="80000"/>
              <a:tabLst>
                <a:tab pos="2743200" algn="l"/>
              </a:tabLst>
            </a:pPr>
            <a:r>
              <a:rPr lang="en-US" sz="1882" dirty="0">
                <a:solidFill>
                  <a:srgbClr val="F8F8F8"/>
                </a:solidFill>
              </a:rPr>
              <a:t>October 2, 2017</a:t>
            </a:r>
          </a:p>
          <a:p>
            <a:endParaRPr lang="en-US" sz="1882"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76361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SUMMARY JUDGMENT</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69423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Naylor v. </a:t>
            </a:r>
            <a:r>
              <a:rPr lang="en-US" sz="2600" i="1" dirty="0" err="1">
                <a:solidFill>
                  <a:srgbClr val="F8F8F8"/>
                </a:solidFill>
                <a:ea typeface="Calibri"/>
                <a:cs typeface="Calibri" pitchFamily="34" charset="0"/>
              </a:rPr>
              <a:t>Securiguard</a:t>
            </a:r>
            <a:r>
              <a:rPr lang="en-US" sz="2600" i="1" dirty="0">
                <a:solidFill>
                  <a:srgbClr val="F8F8F8"/>
                </a:solidFill>
                <a:ea typeface="Calibri"/>
                <a:cs typeface="Calibri" pitchFamily="34" charset="0"/>
              </a:rPr>
              <a:t>, Inc.,</a:t>
            </a:r>
            <a:r>
              <a:rPr lang="en-US" sz="2600" dirty="0">
                <a:solidFill>
                  <a:srgbClr val="F8F8F8"/>
                </a:solidFill>
                <a:ea typeface="Calibri"/>
                <a:cs typeface="Calibri" pitchFamily="34" charset="0"/>
              </a:rPr>
              <a:t> 801 F.3d (5th Cir. 2015)</a:t>
            </a:r>
            <a:br>
              <a:rPr lang="en-US" sz="2600" i="1" dirty="0">
                <a:solidFill>
                  <a:srgbClr val="F8F8F8"/>
                </a:solidFill>
                <a:ea typeface="Calibri"/>
                <a:cs typeface="Calibri" pitchFamily="34" charset="0"/>
              </a:rPr>
            </a:br>
            <a:endParaRPr lang="en-US" sz="2600" dirty="0">
              <a:solidFill>
                <a:srgbClr val="F8F8F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
        <p:nvSpPr>
          <p:cNvPr id="3" name="Content Placeholder 2"/>
          <p:cNvSpPr>
            <a:spLocks noGrp="1"/>
          </p:cNvSpPr>
          <p:nvPr>
            <p:ph idx="1"/>
          </p:nvPr>
        </p:nvSpPr>
        <p:spPr/>
        <p:txBody>
          <a:bodyPr>
            <a:normAutofit/>
          </a:bodyPr>
          <a:lstStyle/>
          <a:p>
            <a:pPr marL="0" indent="0">
              <a:spcBef>
                <a:spcPts val="0"/>
              </a:spcBef>
              <a:buNone/>
            </a:pPr>
            <a:r>
              <a:rPr lang="en-US" sz="2400" dirty="0"/>
              <a:t>“Unlike a requirement that the employee stay in uniform, or even one that may result in the employee having to perform a duty on rare occasions, a jury could find that preventing the employee from eating—ostensibly the main purpose of the break—for </a:t>
            </a:r>
            <a:r>
              <a:rPr lang="en-US" sz="2400" b="1" i="1" dirty="0">
                <a:solidFill>
                  <a:srgbClr val="FFFF00"/>
                </a:solidFill>
              </a:rPr>
              <a:t>twelve out of thirty minutes during every break </a:t>
            </a:r>
            <a:r>
              <a:rPr lang="en-US" sz="2400" dirty="0"/>
              <a:t>is a meaningful limitation on the employee’s freedom. The travel obligation </a:t>
            </a:r>
          </a:p>
          <a:p>
            <a:pPr marL="0" indent="0">
              <a:spcBef>
                <a:spcPts val="0"/>
              </a:spcBef>
              <a:buNone/>
            </a:pPr>
            <a:r>
              <a:rPr lang="en-US" sz="2400" dirty="0"/>
              <a:t>thus cannot be deemed a mere </a:t>
            </a:r>
          </a:p>
          <a:p>
            <a:pPr marL="0" indent="0">
              <a:spcBef>
                <a:spcPts val="0"/>
              </a:spcBef>
              <a:buNone/>
            </a:pPr>
            <a:r>
              <a:rPr lang="en-US" sz="2400" dirty="0"/>
              <a:t>‘inconvenience’ as a matter of law.”</a:t>
            </a:r>
          </a:p>
        </p:txBody>
      </p:sp>
      <p:pic>
        <p:nvPicPr>
          <p:cNvPr id="2" name="Picture 1"/>
          <p:cNvPicPr>
            <a:picLocks noChangeAspect="1"/>
          </p:cNvPicPr>
          <p:nvPr/>
        </p:nvPicPr>
        <p:blipFill>
          <a:blip r:embed="rId4"/>
          <a:stretch>
            <a:fillRect/>
          </a:stretch>
        </p:blipFill>
        <p:spPr>
          <a:xfrm>
            <a:off x="5879256" y="4068830"/>
            <a:ext cx="1847060" cy="1847060"/>
          </a:xfrm>
          <a:prstGeom prst="rect">
            <a:avLst/>
          </a:prstGeom>
        </p:spPr>
      </p:pic>
    </p:spTree>
    <p:extLst>
      <p:ext uri="{BB962C8B-B14F-4D97-AF65-F5344CB8AC3E}">
        <p14:creationId xmlns:p14="http://schemas.microsoft.com/office/powerpoint/2010/main" val="167325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St. Bernard Parish v. Lafarge N. Am.,</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13-30030 (5th Cir. Dec. 19, 2013)</a:t>
            </a:r>
            <a:br>
              <a:rPr lang="en-US" sz="2600" i="1" dirty="0">
                <a:solidFill>
                  <a:srgbClr val="F8F8F8"/>
                </a:solidFill>
                <a:ea typeface="Calibri"/>
                <a:cs typeface="Calibri" pitchFamily="34" charset="0"/>
              </a:rPr>
            </a:br>
            <a:endParaRPr lang="en-US" sz="2600" dirty="0">
              <a:solidFill>
                <a:srgbClr val="F8F8F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
        <p:nvSpPr>
          <p:cNvPr id="3" name="Content Placeholder 2"/>
          <p:cNvSpPr>
            <a:spLocks noGrp="1"/>
          </p:cNvSpPr>
          <p:nvPr>
            <p:ph idx="1"/>
          </p:nvPr>
        </p:nvSpPr>
        <p:spPr/>
        <p:txBody>
          <a:bodyPr>
            <a:normAutofit/>
          </a:bodyPr>
          <a:lstStyle/>
          <a:p>
            <a:pPr marL="0" indent="0">
              <a:spcBef>
                <a:spcPts val="0"/>
              </a:spcBef>
              <a:buNone/>
            </a:pPr>
            <a:r>
              <a:rPr lang="en-US" sz="3400" dirty="0"/>
              <a:t>“There is a great deal of testimony</a:t>
            </a:r>
          </a:p>
          <a:p>
            <a:pPr marL="3657600" indent="-3657600">
              <a:spcBef>
                <a:spcPts val="0"/>
              </a:spcBef>
              <a:buNone/>
            </a:pPr>
            <a:r>
              <a:rPr lang="en-US" sz="3400" dirty="0"/>
              <a:t>supporting Lafarge’s position, to be sure, and little to support the Parish’s, but we are mindful of the summary judgment standard . . . .” </a:t>
            </a:r>
            <a:endParaRPr lang="en-US" sz="3400" dirty="0"/>
          </a:p>
        </p:txBody>
      </p:sp>
      <p:pic>
        <p:nvPicPr>
          <p:cNvPr id="6" name="Picture 5"/>
          <p:cNvPicPr>
            <a:picLocks noChangeAspect="1"/>
          </p:cNvPicPr>
          <p:nvPr/>
        </p:nvPicPr>
        <p:blipFill>
          <a:blip r:embed="rId4"/>
          <a:stretch>
            <a:fillRect/>
          </a:stretch>
        </p:blipFill>
        <p:spPr>
          <a:xfrm>
            <a:off x="474748" y="3087803"/>
            <a:ext cx="3389670" cy="2261812"/>
          </a:xfrm>
          <a:prstGeom prst="rect">
            <a:avLst/>
          </a:prstGeom>
        </p:spPr>
      </p:pic>
    </p:spTree>
    <p:extLst>
      <p:ext uri="{BB962C8B-B14F-4D97-AF65-F5344CB8AC3E}">
        <p14:creationId xmlns:p14="http://schemas.microsoft.com/office/powerpoint/2010/main" val="362340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DRAFTING INJUNCTIONS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69092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Scott v. </a:t>
            </a:r>
            <a:r>
              <a:rPr lang="en-US" sz="2600" i="1" dirty="0" err="1">
                <a:solidFill>
                  <a:srgbClr val="F8F8F8"/>
                </a:solidFill>
                <a:ea typeface="Calibri"/>
                <a:cs typeface="Calibri" pitchFamily="34" charset="0"/>
              </a:rPr>
              <a:t>Schedler</a:t>
            </a:r>
            <a:r>
              <a:rPr lang="en-US" sz="2600" i="1" dirty="0">
                <a:solidFill>
                  <a:srgbClr val="F8F8F8"/>
                </a:solidFill>
                <a:ea typeface="Calibri"/>
                <a:cs typeface="Calibri" pitchFamily="34" charset="0"/>
              </a:rPr>
              <a:t>, </a:t>
            </a:r>
            <a:r>
              <a:rPr lang="en-US" sz="2600" dirty="0">
                <a:solidFill>
                  <a:srgbClr val="F8F8F8"/>
                </a:solidFill>
                <a:ea typeface="Calibri"/>
                <a:cs typeface="Calibri" pitchFamily="34" charset="0"/>
              </a:rPr>
              <a:t>826 F.3d 207 (5th Cir. 2016)</a:t>
            </a:r>
            <a:endParaRPr lang="en-US" sz="2600" dirty="0">
              <a:solidFill>
                <a:srgbClr val="F8F8F8"/>
              </a:solidFill>
            </a:endParaRPr>
          </a:p>
        </p:txBody>
      </p:sp>
      <p:sp>
        <p:nvSpPr>
          <p:cNvPr id="6" name="Content Placeholder 5"/>
          <p:cNvSpPr>
            <a:spLocks noGrp="1"/>
          </p:cNvSpPr>
          <p:nvPr>
            <p:ph idx="1"/>
          </p:nvPr>
        </p:nvSpPr>
        <p:spPr>
          <a:xfrm>
            <a:off x="495300" y="1716030"/>
            <a:ext cx="8229600" cy="4233863"/>
          </a:xfrm>
        </p:spPr>
        <p:txBody>
          <a:bodyPr anchor="t">
            <a:normAutofit/>
          </a:bodyPr>
          <a:lstStyle/>
          <a:p>
            <a:pPr marL="0" indent="0">
              <a:buNone/>
            </a:pPr>
            <a:endParaRPr lang="en-US" sz="2200" dirty="0"/>
          </a:p>
          <a:p>
            <a:pPr marL="0" indent="0">
              <a:buNone/>
            </a:pPr>
            <a:r>
              <a:rPr lang="en-US" sz="2800" dirty="0"/>
              <a:t>“[T]he injunction refers generally to the defendant's policies without defining what those policies are or how they can be identified.”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418695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endParaRPr lang="en-US" sz="2600" dirty="0">
              <a:solidFill>
                <a:srgbClr val="F8F8F8"/>
              </a:solidFill>
            </a:endParaRPr>
          </a:p>
        </p:txBody>
      </p:sp>
      <p:sp>
        <p:nvSpPr>
          <p:cNvPr id="6" name="Content Placeholder 5"/>
          <p:cNvSpPr>
            <a:spLocks noGrp="1"/>
          </p:cNvSpPr>
          <p:nvPr>
            <p:ph idx="1"/>
          </p:nvPr>
        </p:nvSpPr>
        <p:spPr>
          <a:xfrm>
            <a:off x="457200" y="1003300"/>
            <a:ext cx="8229600" cy="4508500"/>
          </a:xfrm>
        </p:spPr>
        <p:txBody>
          <a:bodyPr anchor="t">
            <a:normAutofit fontScale="92500" lnSpcReduction="10000"/>
          </a:bodyPr>
          <a:lstStyle/>
          <a:p>
            <a:r>
              <a:rPr lang="en-US" sz="2000" b="1" i="1" dirty="0"/>
              <a:t>Test Masters Educational Services v. Singh Educational Ser</a:t>
            </a:r>
            <a:r>
              <a:rPr lang="en-US" sz="2000" i="1" dirty="0"/>
              <a:t>vices</a:t>
            </a:r>
            <a:r>
              <a:rPr lang="en-US" sz="2000" dirty="0"/>
              <a:t>, 791 F.3d 561 (5th Cir. 2015) (vacating contempt finding against an attorney for allegedly encouraging his client to make inappropriate online postings, finding inadequate notice and a lack of evidence that the attorney had personally violated the relevant injunction)</a:t>
            </a:r>
          </a:p>
          <a:p>
            <a:pPr algn="just"/>
            <a:endParaRPr lang="en-US" sz="2000" dirty="0"/>
          </a:p>
          <a:p>
            <a:r>
              <a:rPr lang="en-US" sz="2000" b="1" i="1" dirty="0"/>
              <a:t>Oaks of Mid City Resident Council v. Sebelius</a:t>
            </a:r>
            <a:r>
              <a:rPr lang="en-US" sz="2000" dirty="0"/>
              <a:t>, 723 F. 3d 581, 585-86 (5th Cir. 2013) (reversing contempt order about injunction related to termination of a nursing home’s Medicare contract)</a:t>
            </a:r>
          </a:p>
          <a:p>
            <a:pPr marL="0" indent="0" algn="just">
              <a:buNone/>
            </a:pPr>
            <a:r>
              <a:rPr lang="en-US" sz="2000" dirty="0"/>
              <a:t> </a:t>
            </a:r>
            <a:endParaRPr lang="en-US" sz="2000" b="1" dirty="0"/>
          </a:p>
          <a:p>
            <a:r>
              <a:rPr lang="en-US" sz="2000" b="1" i="1" dirty="0"/>
              <a:t>Hornbeck Offshore Services LLC v. Salazar</a:t>
            </a:r>
            <a:r>
              <a:rPr lang="en-US" sz="2000" dirty="0"/>
              <a:t>, 713 F. 3d 787, 795 (5th Cir. 2012) (reversing contempt order, noting: “In essence, the company argues that by continuing in its pursuit of an effective moratorium, the Interior Department ignored the purpose of the district court's injunction. If the purpose were to assure the resumption of operations until further court order, it was not clearly set out in the injunction.”)</a:t>
            </a:r>
          </a:p>
          <a:p>
            <a:endParaRPr lang="en-US" sz="2000" i="1" dirty="0">
              <a:solidFill>
                <a:srgbClr val="F8F8F8"/>
              </a:solidFill>
              <a:ea typeface="Calibri"/>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6835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8F8F8"/>
                </a:solidFill>
              </a:rPr>
              <a:t>DRAFTING INJUNCTIONS</a:t>
            </a:r>
          </a:p>
        </p:txBody>
      </p:sp>
      <p:sp>
        <p:nvSpPr>
          <p:cNvPr id="6" name="Content Placeholder 5"/>
          <p:cNvSpPr>
            <a:spLocks noGrp="1"/>
          </p:cNvSpPr>
          <p:nvPr>
            <p:ph idx="1"/>
          </p:nvPr>
        </p:nvSpPr>
        <p:spPr>
          <a:xfrm>
            <a:off x="457200" y="1003300"/>
            <a:ext cx="8229600" cy="4508500"/>
          </a:xfrm>
        </p:spPr>
        <p:txBody>
          <a:bodyPr anchor="t">
            <a:normAutofit/>
          </a:bodyPr>
          <a:lstStyle/>
          <a:p>
            <a:pPr marL="0" indent="0">
              <a:buNone/>
            </a:pPr>
            <a:endParaRPr lang="en-US" sz="2400" dirty="0">
              <a:solidFill>
                <a:srgbClr val="F8F8F8"/>
              </a:solidFill>
              <a:ea typeface="Calibri"/>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1399671" y="1770999"/>
            <a:ext cx="6104972" cy="3434047"/>
          </a:xfrm>
          <a:prstGeom prst="rect">
            <a:avLst/>
          </a:prstGeom>
        </p:spPr>
      </p:pic>
    </p:spTree>
    <p:extLst>
      <p:ext uri="{BB962C8B-B14F-4D97-AF65-F5344CB8AC3E}">
        <p14:creationId xmlns:p14="http://schemas.microsoft.com/office/powerpoint/2010/main" val="178430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MANDAMUS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3640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In re: </a:t>
            </a:r>
            <a:r>
              <a:rPr lang="en-US" sz="2600" i="1" dirty="0" err="1">
                <a:solidFill>
                  <a:srgbClr val="F8F8F8"/>
                </a:solidFill>
                <a:ea typeface="Calibri"/>
                <a:cs typeface="Calibri" pitchFamily="34" charset="0"/>
              </a:rPr>
              <a:t>DuPuy</a:t>
            </a:r>
            <a:r>
              <a:rPr lang="en-US" sz="2600" i="1" dirty="0">
                <a:solidFill>
                  <a:srgbClr val="F8F8F8"/>
                </a:solidFill>
                <a:ea typeface="Calibri"/>
                <a:cs typeface="Calibri" pitchFamily="34" charset="0"/>
              </a:rPr>
              <a:t> </a:t>
            </a:r>
            <a:r>
              <a:rPr lang="en-US" sz="2600" i="1" dirty="0" err="1">
                <a:solidFill>
                  <a:srgbClr val="F8F8F8"/>
                </a:solidFill>
                <a:ea typeface="Calibri"/>
                <a:cs typeface="Calibri" pitchFamily="34" charset="0"/>
              </a:rPr>
              <a:t>Orthopaedics</a:t>
            </a:r>
            <a:r>
              <a:rPr lang="en-US" sz="2600" i="1" dirty="0">
                <a:solidFill>
                  <a:srgbClr val="F8F8F8"/>
                </a:solidFill>
                <a:ea typeface="Calibri"/>
                <a:cs typeface="Calibri" pitchFamily="34" charset="0"/>
              </a:rPr>
              <a:t>, Inc.</a:t>
            </a:r>
            <a:br>
              <a:rPr lang="en-US" sz="2600" i="1" dirty="0">
                <a:solidFill>
                  <a:srgbClr val="F8F8F8"/>
                </a:solidFill>
                <a:ea typeface="Calibri"/>
                <a:cs typeface="Calibri" pitchFamily="34" charset="0"/>
              </a:rPr>
            </a:br>
            <a:r>
              <a:rPr lang="en-US" sz="2600" dirty="0">
                <a:solidFill>
                  <a:srgbClr val="F8F8F8"/>
                </a:solidFill>
                <a:ea typeface="Calibri"/>
                <a:cs typeface="Calibri" pitchFamily="34" charset="0"/>
              </a:rPr>
              <a:t>___ F.3d ___ (5th Cir. Aug. 31, 2017)</a:t>
            </a:r>
            <a:endParaRPr lang="en-US" sz="2600" dirty="0">
              <a:solidFill>
                <a:srgbClr val="F8F8F8"/>
              </a:solidFill>
            </a:endParaRPr>
          </a:p>
        </p:txBody>
      </p:sp>
      <p:sp>
        <p:nvSpPr>
          <p:cNvPr id="6" name="Content Placeholder 5"/>
          <p:cNvSpPr>
            <a:spLocks noGrp="1"/>
          </p:cNvSpPr>
          <p:nvPr>
            <p:ph idx="1"/>
          </p:nvPr>
        </p:nvSpPr>
        <p:spPr>
          <a:xfrm>
            <a:off x="495300" y="1716030"/>
            <a:ext cx="8229600" cy="4233863"/>
          </a:xfrm>
        </p:spPr>
        <p:txBody>
          <a:bodyPr anchor="t">
            <a:normAutofit/>
          </a:bodyPr>
          <a:lstStyle/>
          <a:p>
            <a:pPr marL="0" indent="0">
              <a:buNone/>
            </a:pPr>
            <a:endParaRPr lang="en-US" sz="2200" dirty="0"/>
          </a:p>
          <a:p>
            <a:pPr marL="0" indent="0">
              <a:buNone/>
            </a:pP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64504060"/>
              </p:ext>
            </p:extLst>
          </p:nvPr>
        </p:nvGraphicFramePr>
        <p:xfrm>
          <a:off x="795867" y="2345083"/>
          <a:ext cx="7281332" cy="2900108"/>
        </p:xfrm>
        <a:graphic>
          <a:graphicData uri="http://schemas.openxmlformats.org/drawingml/2006/table">
            <a:tbl>
              <a:tblPr firstRow="1" bandRow="1">
                <a:tableStyleId>{5C22544A-7EE6-4342-B048-85BDC9FD1C3A}</a:tableStyleId>
              </a:tblPr>
              <a:tblGrid>
                <a:gridCol w="2252133">
                  <a:extLst>
                    <a:ext uri="{9D8B030D-6E8A-4147-A177-3AD203B41FA5}">
                      <a16:colId xmlns:a16="http://schemas.microsoft.com/office/drawing/2014/main" val="1982812594"/>
                    </a:ext>
                  </a:extLst>
                </a:gridCol>
                <a:gridCol w="1704109">
                  <a:extLst>
                    <a:ext uri="{9D8B030D-6E8A-4147-A177-3AD203B41FA5}">
                      <a16:colId xmlns:a16="http://schemas.microsoft.com/office/drawing/2014/main" val="429956872"/>
                    </a:ext>
                  </a:extLst>
                </a:gridCol>
                <a:gridCol w="1676400">
                  <a:extLst>
                    <a:ext uri="{9D8B030D-6E8A-4147-A177-3AD203B41FA5}">
                      <a16:colId xmlns:a16="http://schemas.microsoft.com/office/drawing/2014/main" val="1705822797"/>
                    </a:ext>
                  </a:extLst>
                </a:gridCol>
                <a:gridCol w="1648690">
                  <a:extLst>
                    <a:ext uri="{9D8B030D-6E8A-4147-A177-3AD203B41FA5}">
                      <a16:colId xmlns:a16="http://schemas.microsoft.com/office/drawing/2014/main" val="3264115490"/>
                    </a:ext>
                  </a:extLst>
                </a:gridCol>
              </a:tblGrid>
              <a:tr h="675208">
                <a:tc>
                  <a:txBody>
                    <a:bodyPr/>
                    <a:lstStyle/>
                    <a:p>
                      <a:endParaRPr lang="en-US" dirty="0"/>
                    </a:p>
                  </a:txBody>
                  <a:tcPr/>
                </a:tc>
                <a:tc>
                  <a:txBody>
                    <a:bodyPr/>
                    <a:lstStyle/>
                    <a:p>
                      <a:r>
                        <a:rPr lang="en-US" dirty="0"/>
                        <a:t>Judge Jones</a:t>
                      </a:r>
                    </a:p>
                  </a:txBody>
                  <a:tcPr/>
                </a:tc>
                <a:tc>
                  <a:txBody>
                    <a:bodyPr/>
                    <a:lstStyle/>
                    <a:p>
                      <a:r>
                        <a:rPr lang="en-US" dirty="0"/>
                        <a:t>Judge Smith </a:t>
                      </a:r>
                    </a:p>
                  </a:txBody>
                  <a:tcPr/>
                </a:tc>
                <a:tc>
                  <a:txBody>
                    <a:bodyPr/>
                    <a:lstStyle/>
                    <a:p>
                      <a:r>
                        <a:rPr lang="en-US" dirty="0"/>
                        <a:t>Judge Costa</a:t>
                      </a:r>
                    </a:p>
                  </a:txBody>
                  <a:tcPr/>
                </a:tc>
                <a:extLst>
                  <a:ext uri="{0D108BD9-81ED-4DB2-BD59-A6C34878D82A}">
                    <a16:rowId xmlns:a16="http://schemas.microsoft.com/office/drawing/2014/main" val="776800045"/>
                  </a:ext>
                </a:extLst>
              </a:tr>
              <a:tr h="655250">
                <a:tc>
                  <a:txBody>
                    <a:bodyPr/>
                    <a:lstStyle/>
                    <a:p>
                      <a:r>
                        <a:rPr lang="en-US" dirty="0"/>
                        <a:t>1.</a:t>
                      </a:r>
                      <a:r>
                        <a:rPr lang="en-US" baseline="0" dirty="0"/>
                        <a:t> Clear error?</a:t>
                      </a:r>
                      <a:endParaRPr lang="en-US" dirty="0"/>
                    </a:p>
                  </a:txBody>
                  <a:tcPr/>
                </a:tc>
                <a:tc>
                  <a:txBody>
                    <a:bodyPr/>
                    <a:lstStyle/>
                    <a:p>
                      <a:r>
                        <a:rPr lang="en-US" b="1" dirty="0">
                          <a:solidFill>
                            <a:srgbClr val="FF0000"/>
                          </a:solidFill>
                        </a:rPr>
                        <a:t>Yes</a:t>
                      </a:r>
                    </a:p>
                  </a:txBody>
                  <a:tcPr/>
                </a:tc>
                <a:tc>
                  <a:txBody>
                    <a:bodyPr/>
                    <a:lstStyle/>
                    <a:p>
                      <a:r>
                        <a:rPr lang="en-US" b="1" dirty="0">
                          <a:solidFill>
                            <a:srgbClr val="FF0000"/>
                          </a:solidFill>
                        </a:rPr>
                        <a:t>Yes</a:t>
                      </a:r>
                    </a:p>
                  </a:txBody>
                  <a:tcPr/>
                </a:tc>
                <a:tc>
                  <a:txBody>
                    <a:bodyPr/>
                    <a:lstStyle/>
                    <a:p>
                      <a:r>
                        <a:rPr lang="en-US" dirty="0"/>
                        <a:t>N/A</a:t>
                      </a:r>
                    </a:p>
                  </a:txBody>
                  <a:tcPr/>
                </a:tc>
                <a:extLst>
                  <a:ext uri="{0D108BD9-81ED-4DB2-BD59-A6C34878D82A}">
                    <a16:rowId xmlns:a16="http://schemas.microsoft.com/office/drawing/2014/main" val="2972985913"/>
                  </a:ext>
                </a:extLst>
              </a:tr>
              <a:tr h="655250">
                <a:tc>
                  <a:txBody>
                    <a:bodyPr/>
                    <a:lstStyle/>
                    <a:p>
                      <a:r>
                        <a:rPr lang="en-US" dirty="0"/>
                        <a:t>2. Lack</a:t>
                      </a:r>
                      <a:r>
                        <a:rPr lang="en-US" baseline="0" dirty="0"/>
                        <a:t> of adequate remedy?</a:t>
                      </a:r>
                    </a:p>
                    <a:p>
                      <a:endParaRPr lang="en-US" dirty="0"/>
                    </a:p>
                  </a:txBody>
                  <a:tcPr/>
                </a:tc>
                <a:tc>
                  <a:txBody>
                    <a:bodyPr/>
                    <a:lstStyle/>
                    <a:p>
                      <a:r>
                        <a:rPr lang="en-US" dirty="0"/>
                        <a:t>No</a:t>
                      </a:r>
                    </a:p>
                  </a:txBody>
                  <a:tcPr/>
                </a:tc>
                <a:tc>
                  <a:txBody>
                    <a:bodyPr/>
                    <a:lstStyle/>
                    <a:p>
                      <a:r>
                        <a:rPr lang="en-US" b="1" dirty="0">
                          <a:solidFill>
                            <a:srgbClr val="FF0000"/>
                          </a:solidFill>
                        </a:rPr>
                        <a:t>Yes</a:t>
                      </a:r>
                    </a:p>
                  </a:txBody>
                  <a:tcPr/>
                </a:tc>
                <a:tc>
                  <a:txBody>
                    <a:bodyPr/>
                    <a:lstStyle/>
                    <a:p>
                      <a:r>
                        <a:rPr lang="en-US" b="1" dirty="0">
                          <a:solidFill>
                            <a:srgbClr val="FF0000"/>
                          </a:solidFill>
                        </a:rPr>
                        <a:t>Yes</a:t>
                      </a:r>
                    </a:p>
                  </a:txBody>
                  <a:tcPr/>
                </a:tc>
                <a:extLst>
                  <a:ext uri="{0D108BD9-81ED-4DB2-BD59-A6C34878D82A}">
                    <a16:rowId xmlns:a16="http://schemas.microsoft.com/office/drawing/2014/main" val="1900849108"/>
                  </a:ext>
                </a:extLst>
              </a:tr>
              <a:tr h="655250">
                <a:tc>
                  <a:txBody>
                    <a:bodyPr/>
                    <a:lstStyle/>
                    <a:p>
                      <a:r>
                        <a:rPr lang="en-US" dirty="0"/>
                        <a:t>3. Request?</a:t>
                      </a:r>
                    </a:p>
                  </a:txBody>
                  <a:tcPr/>
                </a:tc>
                <a:tc>
                  <a:txBody>
                    <a:bodyPr/>
                    <a:lstStyle/>
                    <a:p>
                      <a:r>
                        <a:rPr lang="en-US" b="1" dirty="0">
                          <a:solidFill>
                            <a:srgbClr val="FF0000"/>
                          </a:solidFill>
                        </a:rPr>
                        <a:t>Yes</a:t>
                      </a:r>
                    </a:p>
                  </a:txBody>
                  <a:tcPr/>
                </a:tc>
                <a:tc>
                  <a:txBody>
                    <a:bodyPr/>
                    <a:lstStyle/>
                    <a:p>
                      <a:r>
                        <a:rPr lang="en-US" b="1" dirty="0">
                          <a:solidFill>
                            <a:srgbClr val="FF0000"/>
                          </a:solidFill>
                        </a:rPr>
                        <a:t>Yes</a:t>
                      </a:r>
                    </a:p>
                  </a:txBody>
                  <a:tcPr/>
                </a:tc>
                <a:tc>
                  <a:txBody>
                    <a:bodyPr/>
                    <a:lstStyle/>
                    <a:p>
                      <a:r>
                        <a:rPr lang="en-US" dirty="0"/>
                        <a:t>No</a:t>
                      </a:r>
                    </a:p>
                  </a:txBody>
                  <a:tcPr/>
                </a:tc>
                <a:extLst>
                  <a:ext uri="{0D108BD9-81ED-4DB2-BD59-A6C34878D82A}">
                    <a16:rowId xmlns:a16="http://schemas.microsoft.com/office/drawing/2014/main" val="3449631169"/>
                  </a:ext>
                </a:extLst>
              </a:tr>
            </a:tbl>
          </a:graphicData>
        </a:graphic>
      </p:graphicFrame>
    </p:spTree>
    <p:extLst>
      <p:ext uri="{BB962C8B-B14F-4D97-AF65-F5344CB8AC3E}">
        <p14:creationId xmlns:p14="http://schemas.microsoft.com/office/powerpoint/2010/main" val="75782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In re: </a:t>
            </a:r>
            <a:r>
              <a:rPr lang="en-US" sz="2600" i="1" dirty="0" err="1">
                <a:solidFill>
                  <a:srgbClr val="F8F8F8"/>
                </a:solidFill>
                <a:ea typeface="Calibri"/>
                <a:cs typeface="Calibri" pitchFamily="34" charset="0"/>
              </a:rPr>
              <a:t>DuPuy</a:t>
            </a:r>
            <a:r>
              <a:rPr lang="en-US" sz="2600" i="1" dirty="0">
                <a:solidFill>
                  <a:srgbClr val="F8F8F8"/>
                </a:solidFill>
                <a:ea typeface="Calibri"/>
                <a:cs typeface="Calibri" pitchFamily="34" charset="0"/>
              </a:rPr>
              <a:t> </a:t>
            </a:r>
            <a:r>
              <a:rPr lang="en-US" sz="2600" i="1" dirty="0" err="1">
                <a:solidFill>
                  <a:srgbClr val="F8F8F8"/>
                </a:solidFill>
                <a:ea typeface="Calibri"/>
                <a:cs typeface="Calibri" pitchFamily="34" charset="0"/>
              </a:rPr>
              <a:t>Orthopaedics</a:t>
            </a:r>
            <a:r>
              <a:rPr lang="en-US" sz="2600" i="1" dirty="0">
                <a:solidFill>
                  <a:srgbClr val="F8F8F8"/>
                </a:solidFill>
                <a:ea typeface="Calibri"/>
                <a:cs typeface="Calibri" pitchFamily="34" charset="0"/>
              </a:rPr>
              <a:t>, Inc.</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___ F.3d ___ (5th Cir. Aug. 31, 2017)</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fontScale="92500" lnSpcReduction="10000"/>
          </a:bodyPr>
          <a:lstStyle/>
          <a:p>
            <a:pPr marL="0" indent="0">
              <a:buNone/>
            </a:pPr>
            <a:r>
              <a:rPr lang="en-US" sz="2200" dirty="0"/>
              <a:t>“</a:t>
            </a:r>
            <a:r>
              <a:rPr lang="en-US" sz="2200" b="1" i="1" dirty="0">
                <a:solidFill>
                  <a:srgbClr val="FFFF00"/>
                </a:solidFill>
              </a:rPr>
              <a:t>Despite finding serious error</a:t>
            </a:r>
            <a:r>
              <a:rPr lang="en-US" sz="2200" dirty="0"/>
              <a:t>, a majority of this panel denies the writ that petitioners seek to prohibit the district court from proceeding to trial on plaintiffs’ cases.”</a:t>
            </a:r>
          </a:p>
          <a:p>
            <a:pPr marL="0" indent="0">
              <a:buNone/>
            </a:pPr>
            <a:endParaRPr lang="en-US" sz="2200" dirty="0"/>
          </a:p>
          <a:p>
            <a:pPr marL="0" indent="0">
              <a:buNone/>
            </a:pPr>
            <a:r>
              <a:rPr lang="en-US" sz="2200" dirty="0"/>
              <a:t>“Petitioners claim that appeal is not an adequate remedy because the cost of having to defend more bellwether trials is ‘unjustifiable’ given the strength of their personal-jurisdiction claims. . . . At oral argument, the parties represented that each of the previous three bellwether trials lasted several weeks. But for appeal to be an inadequate remedy, there must be ‘some obstacle to relief beyond litigation costs that renders obtaining relief not just expensive but effectively unobtainable.’ </a:t>
            </a:r>
            <a:r>
              <a:rPr lang="en-US" sz="2200" b="1" i="1" dirty="0">
                <a:solidFill>
                  <a:srgbClr val="FFFF00"/>
                </a:solidFill>
              </a:rPr>
              <a:t>Nor is the ‘hardship [that] may result from delay’—such as the risk of substantial settlement pressure—grounds for granting a mandamus petition</a:t>
            </a:r>
            <a:r>
              <a:rPr lang="en-US" sz="22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48000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br>
              <a:rPr lang="en-US" dirty="0"/>
            </a:br>
            <a:br>
              <a:rPr lang="en-US" dirty="0"/>
            </a:br>
            <a:br>
              <a:rPr lang="en-US" dirty="0"/>
            </a:br>
            <a:r>
              <a:rPr lang="en-US" dirty="0"/>
              <a:t>“The 5th U.S. Circuit Court of Appeals is widely viewed as one of the nation's most conservative federal appellate courts . . . ”</a:t>
            </a:r>
            <a:br>
              <a:rPr lang="en-US" dirty="0"/>
            </a:br>
            <a:br>
              <a:rPr lang="en-US" dirty="0"/>
            </a:b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736600"/>
            <a:ext cx="27051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65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In re: Crystal Power Co., </a:t>
            </a:r>
            <a:r>
              <a:rPr lang="en-US" sz="2600" dirty="0">
                <a:solidFill>
                  <a:srgbClr val="F8F8F8"/>
                </a:solidFill>
                <a:ea typeface="Calibri"/>
                <a:cs typeface="Calibri" pitchFamily="34" charset="0"/>
              </a:rPr>
              <a:t>841 F.3d 82 (5th Cir. 2011)</a:t>
            </a:r>
            <a:endParaRPr lang="en-US" sz="2600" dirty="0">
              <a:solidFill>
                <a:srgbClr val="F8F8F8"/>
              </a:solidFill>
            </a:endParaRPr>
          </a:p>
        </p:txBody>
      </p:sp>
      <p:sp>
        <p:nvSpPr>
          <p:cNvPr id="6" name="Content Placeholder 5"/>
          <p:cNvSpPr>
            <a:spLocks noGrp="1"/>
          </p:cNvSpPr>
          <p:nvPr>
            <p:ph idx="1"/>
          </p:nvPr>
        </p:nvSpPr>
        <p:spPr>
          <a:xfrm>
            <a:off x="495300" y="1716030"/>
            <a:ext cx="8229600" cy="4233863"/>
          </a:xfrm>
        </p:spPr>
        <p:txBody>
          <a:bodyPr anchor="t">
            <a:normAutofit/>
          </a:bodyPr>
          <a:lstStyle/>
          <a:p>
            <a:pPr marL="0" indent="0">
              <a:buNone/>
            </a:pPr>
            <a:endParaRPr lang="en-US" sz="2200" dirty="0"/>
          </a:p>
          <a:p>
            <a:pPr marL="0" indent="0">
              <a:buNone/>
            </a:pPr>
            <a:r>
              <a:rPr lang="en-US" sz="2200" dirty="0"/>
              <a:t>“</a:t>
            </a:r>
            <a:r>
              <a:rPr lang="en-US" sz="2200" b="1" i="1" dirty="0">
                <a:solidFill>
                  <a:srgbClr val="FFFF00"/>
                </a:solidFill>
              </a:rPr>
              <a:t>We confess puzzlement </a:t>
            </a:r>
            <a:r>
              <a:rPr lang="en-US" sz="2200" dirty="0"/>
              <a:t>over why respondents insist on litigating this case in federal court even though, as our previous opinion explained, </a:t>
            </a:r>
            <a:r>
              <a:rPr lang="en-US" sz="2200" b="1" i="1" dirty="0">
                <a:solidFill>
                  <a:srgbClr val="FFFF00"/>
                </a:solidFill>
              </a:rPr>
              <a:t>any judgment issued by the district court will surely be reversed </a:t>
            </a:r>
            <a:r>
              <a:rPr lang="en-US" sz="2200" dirty="0"/>
              <a:t>— no matter which side it favors — for lack of federal jurisdiction due to improper removal.”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78090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In re: Trinity Indus., Inc.</a:t>
            </a:r>
            <a:r>
              <a:rPr lang="en-US" sz="2600" dirty="0">
                <a:solidFill>
                  <a:srgbClr val="F8F8F8"/>
                </a:solidFill>
                <a:ea typeface="Calibri"/>
                <a:cs typeface="Calibri" pitchFamily="34" charset="0"/>
              </a:rPr>
              <a:t>, No. 14-41-67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(5th Cir. Oct. 10, 2014)</a:t>
            </a:r>
            <a:endParaRPr lang="en-US" sz="2600" dirty="0">
              <a:solidFill>
                <a:srgbClr val="F8F8F8"/>
              </a:solidFill>
            </a:endParaRPr>
          </a:p>
        </p:txBody>
      </p:sp>
      <p:sp>
        <p:nvSpPr>
          <p:cNvPr id="6" name="Content Placeholder 5"/>
          <p:cNvSpPr>
            <a:spLocks noGrp="1"/>
          </p:cNvSpPr>
          <p:nvPr>
            <p:ph idx="1"/>
          </p:nvPr>
        </p:nvSpPr>
        <p:spPr>
          <a:xfrm>
            <a:off x="495300" y="1716030"/>
            <a:ext cx="8229600" cy="4233863"/>
          </a:xfrm>
        </p:spPr>
        <p:txBody>
          <a:bodyPr anchor="t">
            <a:normAutofit/>
          </a:bodyPr>
          <a:lstStyle/>
          <a:p>
            <a:pPr marL="0" indent="0">
              <a:buNone/>
            </a:pPr>
            <a:endParaRPr lang="en-US" sz="2200" dirty="0"/>
          </a:p>
          <a:p>
            <a:pPr marL="0" indent="0">
              <a:buNone/>
            </a:pPr>
            <a:r>
              <a:rPr lang="en-US" sz="2200" dirty="0"/>
              <a:t>“The court is compelled to note, however, that this is a close case. The writ is timely and the litigation stakes–the potential for a $1 billion adverse judgment–are unusually high. </a:t>
            </a:r>
            <a:r>
              <a:rPr lang="en-US" sz="2200" b="1" i="1" dirty="0">
                <a:solidFill>
                  <a:srgbClr val="FFFF00"/>
                </a:solidFill>
              </a:rPr>
              <a:t>This court is concerned</a:t>
            </a:r>
            <a:r>
              <a:rPr lang="en-US" sz="2200" dirty="0"/>
              <a:t> that the trial court,  despite numerous timely filings and motions by the defendant, has never issued a reasoned ruling rejecting the defendant’s motions for judgment as a matter of law.”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67548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ARBITRATION</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20920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Nelson v. Watch House Int’l, LLC, </a:t>
            </a:r>
            <a:br>
              <a:rPr lang="en-US" sz="2600" i="1" dirty="0">
                <a:solidFill>
                  <a:srgbClr val="F8F8F8"/>
                </a:solidFill>
                <a:ea typeface="Calibri"/>
                <a:cs typeface="Calibri" pitchFamily="34" charset="0"/>
              </a:rPr>
            </a:br>
            <a:r>
              <a:rPr lang="en-US" sz="2600" dirty="0">
                <a:solidFill>
                  <a:srgbClr val="F8F8F8"/>
                </a:solidFill>
                <a:ea typeface="Calibri"/>
                <a:cs typeface="Calibri" pitchFamily="34" charset="0"/>
              </a:rPr>
              <a:t>815 F.3d 190 (5th Cir. 2016)</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fontScale="92500" lnSpcReduction="20000"/>
          </a:bodyPr>
          <a:lstStyle/>
          <a:p>
            <a:pPr marL="0" indent="0">
              <a:buNone/>
            </a:pPr>
            <a:endParaRPr lang="en-US" sz="2600" dirty="0"/>
          </a:p>
          <a:p>
            <a:pPr marL="0" indent="0">
              <a:spcBef>
                <a:spcPts val="0"/>
              </a:spcBef>
              <a:buNone/>
            </a:pPr>
            <a:r>
              <a:rPr lang="en-US" sz="2600" dirty="0"/>
              <a:t>“Here, the Plan provides that Watch House may make unilateral changes to the Plan, purportedly including termination, and that such a change ‘shall be immediately effective upon notice to’ employees.  Watch House’s</a:t>
            </a:r>
          </a:p>
          <a:p>
            <a:pPr marL="4114800" indent="55563">
              <a:spcBef>
                <a:spcPts val="0"/>
              </a:spcBef>
              <a:buNone/>
            </a:pPr>
            <a:r>
              <a:rPr lang="en-US" sz="2600" dirty="0"/>
              <a:t>retention of this </a:t>
            </a:r>
            <a:r>
              <a:rPr lang="en-US" sz="2600" b="1" i="1" dirty="0">
                <a:solidFill>
                  <a:srgbClr val="FFFF00"/>
                </a:solidFill>
              </a:rPr>
              <a:t>unilateral power to terminate the Plan without advance notice renders the plan illusory </a:t>
            </a:r>
            <a:r>
              <a:rPr lang="en-US" sz="2600" dirty="0"/>
              <a:t>under a plain reading of </a:t>
            </a:r>
            <a:r>
              <a:rPr lang="en-US" sz="2600" i="1" dirty="0" err="1"/>
              <a:t>Lizalde</a:t>
            </a:r>
            <a:r>
              <a:rPr lang="en-US" sz="2600" i="1" dirty="0"/>
              <a:t> [v. Vista Quality Markets</a:t>
            </a:r>
            <a:r>
              <a:rPr lang="en-US" sz="2600" dirty="0"/>
              <a:t>, 746 F.3d 222 (5th Cir. 2014)].</a:t>
            </a:r>
          </a:p>
          <a:p>
            <a:pPr marL="0" indent="0">
              <a:spcBef>
                <a:spcPts val="0"/>
              </a:spcBef>
              <a:buNone/>
            </a:pPr>
            <a:r>
              <a:rPr lang="en-US" sz="24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3" name="Picture 2"/>
          <p:cNvPicPr>
            <a:picLocks noChangeAspect="1"/>
          </p:cNvPicPr>
          <p:nvPr/>
        </p:nvPicPr>
        <p:blipFill>
          <a:blip r:embed="rId4"/>
          <a:stretch>
            <a:fillRect/>
          </a:stretch>
        </p:blipFill>
        <p:spPr>
          <a:xfrm>
            <a:off x="456143" y="3372283"/>
            <a:ext cx="3948546" cy="2255607"/>
          </a:xfrm>
          <a:prstGeom prst="rect">
            <a:avLst/>
          </a:prstGeom>
          <a:ln>
            <a:solidFill>
              <a:schemeClr val="bg2">
                <a:lumMod val="40000"/>
                <a:lumOff val="60000"/>
              </a:schemeClr>
            </a:solidFill>
          </a:ln>
        </p:spPr>
      </p:pic>
    </p:spTree>
    <p:extLst>
      <p:ext uri="{BB962C8B-B14F-4D97-AF65-F5344CB8AC3E}">
        <p14:creationId xmlns:p14="http://schemas.microsoft.com/office/powerpoint/2010/main" val="385532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Vine v. PLS Fin. </a:t>
            </a:r>
            <a:r>
              <a:rPr lang="en-US" sz="2600" i="1" dirty="0" err="1">
                <a:solidFill>
                  <a:srgbClr val="F8F8F8"/>
                </a:solidFill>
                <a:ea typeface="Calibri"/>
                <a:cs typeface="Calibri" pitchFamily="34" charset="0"/>
              </a:rPr>
              <a:t>Servcs</a:t>
            </a:r>
            <a:r>
              <a:rPr lang="en-US" sz="2600" i="1" dirty="0">
                <a:solidFill>
                  <a:srgbClr val="F8F8F8"/>
                </a:solidFill>
                <a:ea typeface="Calibri"/>
                <a:cs typeface="Calibri" pitchFamily="34" charset="0"/>
              </a:rPr>
              <a:t>., </a:t>
            </a:r>
            <a:r>
              <a:rPr lang="en-US" sz="2600" dirty="0">
                <a:solidFill>
                  <a:srgbClr val="F8F8F8"/>
                </a:solidFill>
                <a:ea typeface="Calibri"/>
                <a:cs typeface="Calibri" pitchFamily="34" charset="0"/>
              </a:rPr>
              <a:t>No. 16-50847</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(5th Cir. May 19, 2017)</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fontScale="85000" lnSpcReduction="20000"/>
          </a:bodyPr>
          <a:lstStyle/>
          <a:p>
            <a:pPr marL="0" indent="0">
              <a:buNone/>
            </a:pPr>
            <a:endParaRPr lang="en-US" sz="2200" dirty="0"/>
          </a:p>
          <a:p>
            <a:pPr marL="457200" indent="-457200">
              <a:buAutoNum type="arabicPeriod"/>
            </a:pPr>
            <a:r>
              <a:rPr lang="en-US" sz="2400" b="1" i="1" dirty="0"/>
              <a:t>Substantially invoke judicial process</a:t>
            </a:r>
            <a:r>
              <a:rPr lang="en-US" sz="2400" dirty="0"/>
              <a:t>. “[B]y allegedly submitting false worthless check affidavits, PLS ‘invoke[d] the judicial process to the extent it litigate[d] a specific claim it subsequently [sought] to arbitrate.’ . . . [A]</a:t>
            </a:r>
            <a:r>
              <a:rPr lang="en-US" sz="2400" dirty="0" err="1"/>
              <a:t>ll</a:t>
            </a:r>
            <a:r>
              <a:rPr lang="en-US" sz="2400" dirty="0"/>
              <a:t> claims involve whether PLS misled or threatened Vine, Pond, and the class of PLS customers they purport to represent in order to obtain outstanding debt owed to PLS.” </a:t>
            </a:r>
          </a:p>
          <a:p>
            <a:pPr marL="457200" indent="-457200">
              <a:buAutoNum type="arabicPeriod"/>
            </a:pPr>
            <a:endParaRPr lang="en-US" sz="2400" b="1" i="1" dirty="0"/>
          </a:p>
          <a:p>
            <a:pPr marL="457200" indent="-457200">
              <a:buAutoNum type="arabicPeriod"/>
            </a:pPr>
            <a:r>
              <a:rPr lang="en-US" sz="2400" b="1" i="1" dirty="0"/>
              <a:t>Prejudice</a:t>
            </a:r>
            <a:r>
              <a:rPr lang="en-US" sz="2400" dirty="0"/>
              <a:t>. “’Prejudice in the context of arbitration waiver refers to delay, expense, and damage to a party’s legal position.’ Here, Vine and Pond would have borne the costs of defending against any theft by check prosecution. In addition, they would have suffered the preclusive effect of a conviction in any subsequent litigation. Consequently, they have sufficiently shown detriment or prejudice.’” (citations omitted, both quotes).</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414831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BNSF Railway Co. v. Alstom Transp.,</a:t>
            </a:r>
            <a:br>
              <a:rPr lang="en-US" sz="2600" i="1" dirty="0">
                <a:solidFill>
                  <a:srgbClr val="F8F8F8"/>
                </a:solidFill>
                <a:ea typeface="Calibri"/>
                <a:cs typeface="Calibri" pitchFamily="34" charset="0"/>
              </a:rPr>
            </a:br>
            <a:r>
              <a:rPr lang="en-US" sz="2600" dirty="0">
                <a:solidFill>
                  <a:srgbClr val="F8F8F8"/>
                </a:solidFill>
                <a:ea typeface="Calibri"/>
                <a:cs typeface="Calibri" pitchFamily="34" charset="0"/>
              </a:rPr>
              <a:t>777 F.3d 785 (5th Cir. 2015)</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400" dirty="0">
              <a:solidFill>
                <a:srgbClr val="F8F8F8"/>
              </a:solidFill>
              <a:ea typeface="Calibri"/>
              <a:cs typeface="Calibri" pitchFamily="34" charset="0"/>
            </a:endParaRPr>
          </a:p>
          <a:p>
            <a:pPr marL="0" indent="0">
              <a:buNone/>
            </a:pPr>
            <a:r>
              <a:rPr lang="en-US" sz="2400" dirty="0">
                <a:solidFill>
                  <a:srgbClr val="F8F8F8"/>
                </a:solidFill>
                <a:ea typeface="Calibri"/>
                <a:cs typeface="Calibri" pitchFamily="34" charset="0"/>
              </a:rPr>
              <a:t>“[The] question for decision by a federal court asked to set aside an arbitration award . . . is </a:t>
            </a:r>
            <a:r>
              <a:rPr lang="en-US" sz="2400" b="1" i="1" dirty="0">
                <a:solidFill>
                  <a:srgbClr val="FFFF00"/>
                </a:solidFill>
                <a:ea typeface="Calibri"/>
                <a:cs typeface="Calibri" pitchFamily="34" charset="0"/>
              </a:rPr>
              <a:t>not </a:t>
            </a:r>
            <a:r>
              <a:rPr lang="en-US" sz="2400" dirty="0">
                <a:solidFill>
                  <a:srgbClr val="F8F8F8"/>
                </a:solidFill>
                <a:ea typeface="Calibri"/>
                <a:cs typeface="Calibri" pitchFamily="34" charset="0"/>
              </a:rPr>
              <a:t>whether the arbitrator or arbitrators erred in interpreting the contract; it is </a:t>
            </a:r>
            <a:r>
              <a:rPr lang="en-US" sz="2400" b="1" i="1" dirty="0">
                <a:solidFill>
                  <a:srgbClr val="FFFF00"/>
                </a:solidFill>
                <a:ea typeface="Calibri"/>
                <a:cs typeface="Calibri" pitchFamily="34" charset="0"/>
              </a:rPr>
              <a:t>not</a:t>
            </a:r>
            <a:r>
              <a:rPr lang="en-US" sz="2400" dirty="0">
                <a:solidFill>
                  <a:srgbClr val="F8F8F8"/>
                </a:solidFill>
                <a:ea typeface="Calibri"/>
                <a:cs typeface="Calibri" pitchFamily="34" charset="0"/>
              </a:rPr>
              <a:t> whether they clearly erred in interpreting the contract; it is </a:t>
            </a:r>
            <a:r>
              <a:rPr lang="en-US" sz="2400" b="1" i="1" dirty="0">
                <a:solidFill>
                  <a:srgbClr val="FFFF00"/>
                </a:solidFill>
                <a:ea typeface="Calibri"/>
                <a:cs typeface="Calibri" pitchFamily="34" charset="0"/>
              </a:rPr>
              <a:t>not</a:t>
            </a:r>
            <a:r>
              <a:rPr lang="en-US" sz="2400" dirty="0">
                <a:solidFill>
                  <a:srgbClr val="F8F8F8"/>
                </a:solidFill>
                <a:ea typeface="Calibri"/>
                <a:cs typeface="Calibri" pitchFamily="34" charset="0"/>
              </a:rPr>
              <a:t> whether they grossly erred in interpreting the contract, it is </a:t>
            </a:r>
            <a:r>
              <a:rPr lang="en-US" sz="2400" b="1" i="1" dirty="0">
                <a:solidFill>
                  <a:srgbClr val="FFFF00"/>
                </a:solidFill>
                <a:ea typeface="Calibri"/>
                <a:cs typeface="Calibri" pitchFamily="34" charset="0"/>
              </a:rPr>
              <a:t>whether they interpreted the contract</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0637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ANTI-SLAPP LAWS</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93577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Block v. </a:t>
            </a:r>
            <a:r>
              <a:rPr lang="en-US" sz="2600" i="1" dirty="0" err="1">
                <a:solidFill>
                  <a:srgbClr val="F8F8F8"/>
                </a:solidFill>
                <a:ea typeface="Calibri"/>
                <a:cs typeface="Calibri" pitchFamily="34" charset="0"/>
              </a:rPr>
              <a:t>Tanenhaus</a:t>
            </a:r>
            <a:r>
              <a:rPr lang="en-US" sz="2600" dirty="0">
                <a:solidFill>
                  <a:srgbClr val="F8F8F8"/>
                </a:solidFill>
                <a:ea typeface="Calibri"/>
                <a:cs typeface="Calibri" pitchFamily="34" charset="0"/>
              </a:rPr>
              <a:t>, ___ F.3d ___ (5th Cir. Aug. 15,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spcBef>
                <a:spcPts val="0"/>
              </a:spcBef>
              <a:buNone/>
            </a:pPr>
            <a:r>
              <a:rPr lang="en-US" sz="2400" dirty="0"/>
              <a:t>"Under the </a:t>
            </a:r>
            <a:r>
              <a:rPr lang="en-US" sz="2400" i="1" dirty="0"/>
              <a:t>Erie</a:t>
            </a:r>
            <a:r>
              <a:rPr lang="en-US" sz="2400" dirty="0"/>
              <a:t> doctrine, federal courts sitting in diversity apply state substantive law and federal procedural law. If there is a ‘direct collision’ between a state substantive law and a federal procedural rule that is within Congress's rulemaking authority, federal courts apply the federal rule and do not apply the substantive state </a:t>
            </a:r>
          </a:p>
          <a:p>
            <a:pPr marL="0" indent="0">
              <a:spcBef>
                <a:spcPts val="0"/>
              </a:spcBef>
              <a:buNone/>
            </a:pPr>
            <a:r>
              <a:rPr lang="en-US" sz="2400" dirty="0"/>
              <a:t>law. . . . </a:t>
            </a:r>
            <a:r>
              <a:rPr lang="en-US" sz="2400" b="1" i="1" dirty="0">
                <a:solidFill>
                  <a:srgbClr val="FFFF00"/>
                </a:solidFill>
              </a:rPr>
              <a:t>The applicability of state </a:t>
            </a:r>
          </a:p>
          <a:p>
            <a:pPr marL="0" indent="0">
              <a:spcBef>
                <a:spcPts val="0"/>
              </a:spcBef>
              <a:buNone/>
            </a:pPr>
            <a:r>
              <a:rPr lang="en-US" sz="2400" b="1" i="1" dirty="0">
                <a:solidFill>
                  <a:srgbClr val="FFFF00"/>
                </a:solidFill>
              </a:rPr>
              <a:t>anti-SLAPP statutes in federal court </a:t>
            </a:r>
          </a:p>
          <a:p>
            <a:pPr marL="0" indent="0">
              <a:spcBef>
                <a:spcPts val="0"/>
              </a:spcBef>
              <a:buNone/>
            </a:pPr>
            <a:r>
              <a:rPr lang="en-US" sz="2400" b="1" i="1" dirty="0">
                <a:solidFill>
                  <a:srgbClr val="FFFF00"/>
                </a:solidFill>
              </a:rPr>
              <a:t>is an important and unresolved </a:t>
            </a:r>
          </a:p>
          <a:p>
            <a:pPr marL="0" indent="0">
              <a:spcBef>
                <a:spcPts val="0"/>
              </a:spcBef>
              <a:buNone/>
            </a:pPr>
            <a:r>
              <a:rPr lang="en-US" sz="2400" b="1" i="1" dirty="0">
                <a:solidFill>
                  <a:srgbClr val="FFFF00"/>
                </a:solidFill>
              </a:rPr>
              <a:t>issue in this circuit</a:t>
            </a:r>
            <a:r>
              <a:rPr lang="en-US" sz="2400" dirty="0"/>
              <a:t>.”</a:t>
            </a:r>
          </a:p>
          <a:p>
            <a:pPr marL="0" indent="0">
              <a:buNone/>
            </a:pP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3" name="Picture 2"/>
          <p:cNvPicPr>
            <a:picLocks noChangeAspect="1"/>
          </p:cNvPicPr>
          <p:nvPr/>
        </p:nvPicPr>
        <p:blipFill rotWithShape="1">
          <a:blip r:embed="rId4"/>
          <a:srcRect l="10019" r="13439"/>
          <a:stretch/>
        </p:blipFill>
        <p:spPr>
          <a:xfrm>
            <a:off x="6128252" y="3980142"/>
            <a:ext cx="2557491" cy="1969751"/>
          </a:xfrm>
          <a:prstGeom prst="rect">
            <a:avLst/>
          </a:prstGeom>
        </p:spPr>
      </p:pic>
    </p:spTree>
    <p:extLst>
      <p:ext uri="{BB962C8B-B14F-4D97-AF65-F5344CB8AC3E}">
        <p14:creationId xmlns:p14="http://schemas.microsoft.com/office/powerpoint/2010/main" val="8459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 CLOSING NOTE ON “CONSERVATISM”</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76199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br>
              <a:rPr lang="en-US" sz="2600" i="1" dirty="0">
                <a:solidFill>
                  <a:srgbClr val="F8F8F8"/>
                </a:solidFill>
                <a:ea typeface="Calibri"/>
                <a:cs typeface="Calibri" pitchFamily="34" charset="0"/>
              </a:rPr>
            </a:br>
            <a:r>
              <a:rPr lang="en-US" sz="2100" dirty="0"/>
              <a:t>“[W]e conclude that if the Plaintiffs prove that the Defendants operated a fraudulent pyramid scheme, a jury may reasonably infer from the Plaintiffs' payments to join . . . that they relied on </a:t>
            </a:r>
            <a:r>
              <a:rPr lang="en-US" sz="2100" dirty="0" err="1"/>
              <a:t>Ignite's</a:t>
            </a:r>
            <a:r>
              <a:rPr lang="en-US" sz="2100" dirty="0"/>
              <a:t> implicit representation of legitimacy, when in fact it was a fraudulent pyramid scheme.” </a:t>
            </a:r>
            <a:br>
              <a:rPr lang="en-US" sz="2100" dirty="0"/>
            </a:br>
            <a:r>
              <a:rPr lang="en-US" sz="2100" i="1" dirty="0">
                <a:solidFill>
                  <a:srgbClr val="F8F8F8"/>
                </a:solidFill>
                <a:cs typeface="Calibri" pitchFamily="34" charset="0"/>
              </a:rPr>
              <a:t>Torres v. S.G.E. Management, </a:t>
            </a:r>
            <a:r>
              <a:rPr lang="en-US" sz="2100" dirty="0">
                <a:solidFill>
                  <a:srgbClr val="F8F8F8"/>
                </a:solidFill>
                <a:ea typeface="Calibri"/>
                <a:cs typeface="Calibri" pitchFamily="34" charset="0"/>
              </a:rPr>
              <a:t>838 F.3d 629 (5th Cir. 2016) (</a:t>
            </a:r>
            <a:r>
              <a:rPr lang="en-US" sz="2100" dirty="0" err="1">
                <a:solidFill>
                  <a:srgbClr val="F8F8F8"/>
                </a:solidFill>
                <a:ea typeface="Calibri"/>
                <a:cs typeface="Calibri" pitchFamily="34" charset="0"/>
              </a:rPr>
              <a:t>en</a:t>
            </a:r>
            <a:r>
              <a:rPr lang="en-US" sz="2100" dirty="0">
                <a:solidFill>
                  <a:srgbClr val="F8F8F8"/>
                </a:solidFill>
                <a:ea typeface="Calibri"/>
                <a:cs typeface="Calibri" pitchFamily="34" charset="0"/>
              </a:rPr>
              <a:t> banc)</a:t>
            </a:r>
            <a:endParaRPr lang="en-US" sz="2100" dirty="0">
              <a:solidFill>
                <a:srgbClr val="F8F8F8"/>
              </a:solidFill>
            </a:endParaRPr>
          </a:p>
        </p:txBody>
      </p:sp>
      <p:graphicFrame>
        <p:nvGraphicFramePr>
          <p:cNvPr id="2" name="Content Placeholder 1"/>
          <p:cNvGraphicFramePr>
            <a:graphicFrameLocks noGrp="1"/>
          </p:cNvGraphicFramePr>
          <p:nvPr>
            <p:ph idx="1"/>
            <p:extLst/>
          </p:nvPr>
        </p:nvGraphicFramePr>
        <p:xfrm>
          <a:off x="457200" y="1955800"/>
          <a:ext cx="8229600" cy="3931920"/>
        </p:xfrm>
        <a:graphic>
          <a:graphicData uri="http://schemas.openxmlformats.org/drawingml/2006/table">
            <a:tbl>
              <a:tblPr firstRow="1" bandRow="1">
                <a:tableStyleId>{073A0DAA-6AF3-43AB-8588-CEC1D06C72B9}</a:tableStyleId>
              </a:tblPr>
              <a:tblGrid>
                <a:gridCol w="37465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4178300">
                  <a:extLst>
                    <a:ext uri="{9D8B030D-6E8A-4147-A177-3AD203B41FA5}">
                      <a16:colId xmlns:a16="http://schemas.microsoft.com/office/drawing/2014/main" val="20002"/>
                    </a:ext>
                  </a:extLst>
                </a:gridCol>
              </a:tblGrid>
              <a:tr h="3440748">
                <a:tc>
                  <a:txBody>
                    <a:bodyPr/>
                    <a:lstStyle/>
                    <a:p>
                      <a:pPr algn="ctr"/>
                      <a:endParaRPr lang="en-US" b="1" dirty="0"/>
                    </a:p>
                    <a:p>
                      <a:pPr algn="ctr"/>
                      <a:r>
                        <a:rPr lang="en-US" b="1" dirty="0"/>
                        <a:t>JUDGES</a:t>
                      </a:r>
                      <a:r>
                        <a:rPr lang="en-US" b="1" baseline="0" dirty="0"/>
                        <a:t> IN MAJORITY  </a:t>
                      </a:r>
                      <a:endParaRPr lang="en-US" b="1" dirty="0"/>
                    </a:p>
                    <a:p>
                      <a:pPr marL="457200" indent="0"/>
                      <a:endParaRPr lang="en-US" b="0" dirty="0"/>
                    </a:p>
                    <a:p>
                      <a:pPr marL="457200" indent="0">
                        <a:tabLst>
                          <a:tab pos="1435100" algn="l"/>
                        </a:tabLst>
                      </a:pPr>
                      <a:r>
                        <a:rPr lang="en-US" b="0" dirty="0"/>
                        <a:t>               </a:t>
                      </a:r>
                      <a:r>
                        <a:rPr lang="en-US" b="0" dirty="0">
                          <a:solidFill>
                            <a:srgbClr val="FF0000"/>
                          </a:solidFill>
                        </a:rPr>
                        <a:t>Wiener*</a:t>
                      </a:r>
                    </a:p>
                    <a:p>
                      <a:pPr marL="457200" indent="0">
                        <a:tabLst>
                          <a:tab pos="1435100" algn="l"/>
                        </a:tabLst>
                      </a:pPr>
                      <a:r>
                        <a:rPr lang="en-US" b="0" dirty="0">
                          <a:solidFill>
                            <a:srgbClr val="FF0000"/>
                          </a:solidFill>
                        </a:rPr>
                        <a:t>               </a:t>
                      </a:r>
                      <a:r>
                        <a:rPr lang="en-US" b="0" baseline="0" dirty="0">
                          <a:solidFill>
                            <a:schemeClr val="accent5"/>
                          </a:solidFill>
                        </a:rPr>
                        <a:t>Costa*</a:t>
                      </a:r>
                    </a:p>
                    <a:p>
                      <a:pPr marL="457200" indent="0">
                        <a:tabLst>
                          <a:tab pos="1435100" algn="l"/>
                        </a:tabLst>
                      </a:pPr>
                      <a:r>
                        <a:rPr lang="en-US" b="0" baseline="0" dirty="0">
                          <a:solidFill>
                            <a:schemeClr val="accent5"/>
                          </a:solidFill>
                        </a:rPr>
                        <a:t>               Stewart</a:t>
                      </a:r>
                      <a:endParaRPr lang="en-US" b="0" dirty="0">
                        <a:solidFill>
                          <a:schemeClr val="accent5"/>
                        </a:solidFill>
                      </a:endParaRPr>
                    </a:p>
                    <a:p>
                      <a:pPr marL="457200" indent="0">
                        <a:tabLst>
                          <a:tab pos="1435100" algn="l"/>
                        </a:tabLst>
                      </a:pPr>
                      <a:r>
                        <a:rPr lang="en-US" b="0" dirty="0">
                          <a:solidFill>
                            <a:srgbClr val="FF0000"/>
                          </a:solidFill>
                        </a:rPr>
                        <a:t>               Davis</a:t>
                      </a:r>
                    </a:p>
                    <a:p>
                      <a:pPr marL="457200" indent="0">
                        <a:tabLst>
                          <a:tab pos="914400" algn="l"/>
                        </a:tabLst>
                      </a:pPr>
                      <a:r>
                        <a:rPr lang="en-US" b="0" dirty="0">
                          <a:solidFill>
                            <a:srgbClr val="FF0000"/>
                          </a:solidFill>
                        </a:rPr>
                        <a:t>               Smith</a:t>
                      </a:r>
                    </a:p>
                    <a:p>
                      <a:pPr marL="457200" indent="0">
                        <a:tabLst>
                          <a:tab pos="914400" algn="l"/>
                        </a:tabLst>
                      </a:pPr>
                      <a:r>
                        <a:rPr lang="en-US" b="0" dirty="0">
                          <a:solidFill>
                            <a:srgbClr val="FF0000"/>
                          </a:solidFill>
                        </a:rPr>
                        <a:t>               </a:t>
                      </a:r>
                      <a:r>
                        <a:rPr lang="en-US" b="0" dirty="0">
                          <a:solidFill>
                            <a:schemeClr val="accent5"/>
                          </a:solidFill>
                        </a:rPr>
                        <a:t>Dennis</a:t>
                      </a:r>
                    </a:p>
                    <a:p>
                      <a:pPr marL="457200" indent="0">
                        <a:tabLst>
                          <a:tab pos="914400" algn="l"/>
                        </a:tabLst>
                      </a:pPr>
                      <a:r>
                        <a:rPr lang="en-US" b="0" dirty="0">
                          <a:solidFill>
                            <a:srgbClr val="FF0000"/>
                          </a:solidFill>
                        </a:rPr>
                        <a:t>               Prado</a:t>
                      </a:r>
                    </a:p>
                    <a:p>
                      <a:pPr marL="457200" indent="0">
                        <a:tabLst>
                          <a:tab pos="914400" algn="l"/>
                        </a:tabLst>
                      </a:pPr>
                      <a:r>
                        <a:rPr lang="en-US" b="0" baseline="0" dirty="0">
                          <a:solidFill>
                            <a:srgbClr val="FF0000"/>
                          </a:solidFill>
                        </a:rPr>
                        <a:t>               Elrod</a:t>
                      </a:r>
                    </a:p>
                    <a:p>
                      <a:pPr marL="457200" indent="0">
                        <a:tabLst>
                          <a:tab pos="914400" algn="l"/>
                        </a:tabLst>
                      </a:pPr>
                      <a:r>
                        <a:rPr lang="en-US" b="0" baseline="0" dirty="0">
                          <a:solidFill>
                            <a:srgbClr val="FF0000"/>
                          </a:solidFill>
                        </a:rPr>
                        <a:t>               Southwick</a:t>
                      </a:r>
                    </a:p>
                    <a:p>
                      <a:pPr marL="457200" indent="0">
                        <a:tabLst>
                          <a:tab pos="914400" algn="l"/>
                        </a:tabLst>
                      </a:pPr>
                      <a:r>
                        <a:rPr lang="en-US" b="0" baseline="0" dirty="0"/>
                        <a:t>               </a:t>
                      </a:r>
                      <a:r>
                        <a:rPr lang="en-US" b="0" baseline="0" dirty="0">
                          <a:solidFill>
                            <a:srgbClr val="00B0F0"/>
                          </a:solidFill>
                        </a:rPr>
                        <a:t>Graves</a:t>
                      </a:r>
                    </a:p>
                    <a:p>
                      <a:pPr marL="457200" indent="0">
                        <a:tabLst>
                          <a:tab pos="914400" algn="l"/>
                        </a:tabLst>
                      </a:pPr>
                      <a:r>
                        <a:rPr lang="en-US" b="0" baseline="0" dirty="0">
                          <a:solidFill>
                            <a:srgbClr val="00B0F0"/>
                          </a:solidFill>
                        </a:rPr>
                        <a:t>               Higginson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b="1" dirty="0"/>
                    </a:p>
                    <a:p>
                      <a:pPr algn="ctr"/>
                      <a:r>
                        <a:rPr lang="en-US" b="1" dirty="0"/>
                        <a:t>JUDGES DISSENTING</a:t>
                      </a:r>
                    </a:p>
                    <a:p>
                      <a:endParaRPr lang="en-US" b="0" dirty="0"/>
                    </a:p>
                    <a:p>
                      <a:pPr marL="685800" indent="-50800"/>
                      <a:r>
                        <a:rPr lang="en-US" b="0" dirty="0">
                          <a:solidFill>
                            <a:srgbClr val="FF0000"/>
                          </a:solidFill>
                        </a:rPr>
                        <a:t>             </a:t>
                      </a:r>
                      <a:r>
                        <a:rPr lang="en-US" b="0" baseline="0" dirty="0">
                          <a:solidFill>
                            <a:srgbClr val="FF0000"/>
                          </a:solidFill>
                        </a:rPr>
                        <a:t>Jolly</a:t>
                      </a:r>
                    </a:p>
                    <a:p>
                      <a:pPr marL="685800" indent="-50800"/>
                      <a:r>
                        <a:rPr lang="en-US" b="0" baseline="0" dirty="0"/>
                        <a:t>             </a:t>
                      </a:r>
                      <a:r>
                        <a:rPr lang="en-US" b="0" baseline="0" dirty="0">
                          <a:solidFill>
                            <a:srgbClr val="FF0000"/>
                          </a:solidFill>
                        </a:rPr>
                        <a:t>Jones </a:t>
                      </a:r>
                    </a:p>
                    <a:p>
                      <a:pPr marL="685800" indent="-50800"/>
                      <a:r>
                        <a:rPr lang="en-US" b="0" baseline="0" dirty="0">
                          <a:solidFill>
                            <a:srgbClr val="FF0000"/>
                          </a:solidFill>
                        </a:rPr>
                        <a:t>             Clement</a:t>
                      </a:r>
                    </a:p>
                    <a:p>
                      <a:pPr marL="685800" indent="-50800"/>
                      <a:r>
                        <a:rPr lang="en-US" b="0" baseline="0" dirty="0">
                          <a:solidFill>
                            <a:srgbClr val="FF0000"/>
                          </a:solidFill>
                        </a:rPr>
                        <a:t>             Owen</a:t>
                      </a:r>
                    </a:p>
                    <a:p>
                      <a:pPr marL="685800" indent="-50800"/>
                      <a:r>
                        <a:rPr lang="en-US" b="0" baseline="0" dirty="0">
                          <a:solidFill>
                            <a:srgbClr val="FF0000"/>
                          </a:solidFill>
                        </a:rPr>
                        <a:t>             Haynes</a:t>
                      </a:r>
                    </a:p>
                    <a:p>
                      <a:pPr marL="685800" indent="-50800"/>
                      <a:r>
                        <a:rPr lang="en-US" b="0" baseline="0" dirty="0"/>
                        <a:t>             </a:t>
                      </a:r>
                      <a:endParaRPr lang="en-US" b="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64354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graphicFrame>
        <p:nvGraphicFramePr>
          <p:cNvPr id="2" name="Diagram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6162261" y="2657746"/>
            <a:ext cx="2295939" cy="1530626"/>
          </a:xfrm>
          <a:prstGeom prst="rect">
            <a:avLst/>
          </a:prstGeom>
        </p:spPr>
      </p:pic>
      <p:pic>
        <p:nvPicPr>
          <p:cNvPr id="7" name="Picture 6"/>
          <p:cNvPicPr>
            <a:picLocks noChangeAspect="1"/>
          </p:cNvPicPr>
          <p:nvPr/>
        </p:nvPicPr>
        <p:blipFill>
          <a:blip r:embed="rId10"/>
          <a:stretch>
            <a:fillRect/>
          </a:stretch>
        </p:blipFill>
        <p:spPr>
          <a:xfrm>
            <a:off x="685800" y="4585140"/>
            <a:ext cx="2213106" cy="1339410"/>
          </a:xfrm>
          <a:prstGeom prst="rect">
            <a:avLst/>
          </a:prstGeom>
        </p:spPr>
      </p:pic>
      <p:pic>
        <p:nvPicPr>
          <p:cNvPr id="9" name="Picture 8"/>
          <p:cNvPicPr>
            <a:picLocks noChangeAspect="1"/>
          </p:cNvPicPr>
          <p:nvPr/>
        </p:nvPicPr>
        <p:blipFill>
          <a:blip r:embed="rId11"/>
          <a:stretch>
            <a:fillRect/>
          </a:stretch>
        </p:blipFill>
        <p:spPr>
          <a:xfrm>
            <a:off x="2020953" y="579720"/>
            <a:ext cx="1755906" cy="2247196"/>
          </a:xfrm>
          <a:prstGeom prst="rect">
            <a:avLst/>
          </a:prstGeom>
        </p:spPr>
      </p:pic>
    </p:spTree>
    <p:extLst>
      <p:ext uri="{BB962C8B-B14F-4D97-AF65-F5344CB8AC3E}">
        <p14:creationId xmlns:p14="http://schemas.microsoft.com/office/powerpoint/2010/main" val="208821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rgbClr val="F8F8F8"/>
                </a:solidFill>
                <a:cs typeface="Calibri" pitchFamily="34" charset="0"/>
              </a:rPr>
              <a:t>CURRENT ISSUES IN COMMERCIAL LAW</a:t>
            </a:r>
            <a:endParaRPr lang="en-US" dirty="0"/>
          </a:p>
        </p:txBody>
      </p:sp>
      <p:sp>
        <p:nvSpPr>
          <p:cNvPr id="5" name="Subtitle 4"/>
          <p:cNvSpPr>
            <a:spLocks noGrp="1"/>
          </p:cNvSpPr>
          <p:nvPr>
            <p:ph type="subTitle" idx="1"/>
          </p:nvPr>
        </p:nvSpPr>
        <p:spPr/>
        <p:txBody>
          <a:bodyPr>
            <a:normAutofit/>
          </a:bodyPr>
          <a:lstStyle/>
          <a:p>
            <a:pPr marL="3795713" lvl="0" indent="-3795713">
              <a:buClr>
                <a:srgbClr val="00759E"/>
              </a:buClr>
              <a:buSzPct val="80000"/>
              <a:tabLst>
                <a:tab pos="2743200" algn="l"/>
              </a:tabLst>
            </a:pPr>
            <a:r>
              <a:rPr lang="en-US" sz="1882" b="1" dirty="0">
                <a:solidFill>
                  <a:srgbClr val="F8F8F8"/>
                </a:solidFill>
              </a:rPr>
              <a:t>DAVID S. COALE</a:t>
            </a:r>
          </a:p>
          <a:p>
            <a:pPr marL="3795713" lvl="0" indent="-3795713">
              <a:buClr>
                <a:srgbClr val="00759E"/>
              </a:buClr>
              <a:buSzPct val="80000"/>
              <a:tabLst>
                <a:tab pos="2743200" algn="l"/>
              </a:tabLst>
            </a:pPr>
            <a:r>
              <a:rPr lang="en-US" sz="1882" dirty="0">
                <a:solidFill>
                  <a:srgbClr val="F8F8F8"/>
                </a:solidFill>
              </a:rPr>
              <a:t>Fifth Circuit Bar Association</a:t>
            </a:r>
          </a:p>
          <a:p>
            <a:pPr marL="3795713" lvl="0" indent="-3795713">
              <a:buClr>
                <a:srgbClr val="00759E"/>
              </a:buClr>
              <a:buSzPct val="80000"/>
              <a:tabLst>
                <a:tab pos="2743200" algn="l"/>
              </a:tabLst>
            </a:pPr>
            <a:r>
              <a:rPr lang="en-US" sz="1882" dirty="0">
                <a:solidFill>
                  <a:srgbClr val="F8F8F8"/>
                </a:solidFill>
              </a:rPr>
              <a:t>New Orleans, LA</a:t>
            </a:r>
          </a:p>
          <a:p>
            <a:pPr marL="3795713" lvl="0" indent="-3795713">
              <a:buClr>
                <a:srgbClr val="00759E"/>
              </a:buClr>
              <a:buSzPct val="80000"/>
              <a:tabLst>
                <a:tab pos="2743200" algn="l"/>
              </a:tabLst>
            </a:pPr>
            <a:r>
              <a:rPr lang="en-US" sz="1882" dirty="0">
                <a:solidFill>
                  <a:srgbClr val="F8F8F8"/>
                </a:solidFill>
              </a:rPr>
              <a:t>October 2, 2017</a:t>
            </a:r>
          </a:p>
          <a:p>
            <a:endParaRPr lang="en-US" sz="1882"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40192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PLEADINGS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96588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err="1">
                <a:solidFill>
                  <a:srgbClr val="F8F8F8"/>
                </a:solidFill>
                <a:ea typeface="Calibri"/>
                <a:cs typeface="Calibri" pitchFamily="34" charset="0"/>
              </a:rPr>
              <a:t>Fed’l</a:t>
            </a:r>
            <a:r>
              <a:rPr lang="en-US" sz="2600" i="1" dirty="0">
                <a:solidFill>
                  <a:srgbClr val="F8F8F8"/>
                </a:solidFill>
                <a:ea typeface="Calibri"/>
                <a:cs typeface="Calibri" pitchFamily="34" charset="0"/>
              </a:rPr>
              <a:t> Ins. v. Northfield Ins.</a:t>
            </a:r>
            <a:r>
              <a:rPr lang="en-US" sz="2600" dirty="0">
                <a:solidFill>
                  <a:srgbClr val="F8F8F8"/>
                </a:solidFill>
                <a:ea typeface="Calibri"/>
                <a:cs typeface="Calibri" pitchFamily="34" charset="0"/>
              </a:rPr>
              <a:t>, 837 F.3d 548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r>
              <a:rPr lang="en-US" sz="2200" dirty="0"/>
              <a:t>“But because of the </a:t>
            </a:r>
            <a:r>
              <a:rPr lang="en-US" sz="2200" b="1" i="1" dirty="0">
                <a:solidFill>
                  <a:srgbClr val="FFFF00"/>
                </a:solidFill>
              </a:rPr>
              <a:t>breadth and generality </a:t>
            </a:r>
            <a:r>
              <a:rPr lang="en-US" sz="2200" dirty="0"/>
              <a:t>of the allegations in ExxonMobil's state court petition, we cannot say that all of the claims fall clearly within the exclusion. . . . </a:t>
            </a:r>
            <a:r>
              <a:rPr lang="en-US" sz="2200" b="1" i="1" dirty="0"/>
              <a:t> </a:t>
            </a:r>
            <a:r>
              <a:rPr lang="en-US" sz="2200" b="1" i="1" dirty="0">
                <a:solidFill>
                  <a:srgbClr val="FFFF00"/>
                </a:solidFill>
              </a:rPr>
              <a:t>[1] </a:t>
            </a:r>
            <a:r>
              <a:rPr lang="en-US" sz="2200" dirty="0"/>
              <a:t>ExxonMobil's petition does not attach any of the petitions in the Louisiana Litigation. . . .  </a:t>
            </a:r>
            <a:r>
              <a:rPr lang="en-US" sz="2200" b="1" i="1" dirty="0">
                <a:solidFill>
                  <a:srgbClr val="FFFF00"/>
                </a:solidFill>
              </a:rPr>
              <a:t>[2] </a:t>
            </a:r>
            <a:r>
              <a:rPr lang="en-US" sz="2200" dirty="0"/>
              <a:t>ExxonMobil's petition asserts only that ‘[a]</a:t>
            </a:r>
            <a:r>
              <a:rPr lang="en-US" sz="2200" dirty="0" err="1"/>
              <a:t>ll</a:t>
            </a:r>
            <a:r>
              <a:rPr lang="en-US" sz="2200" dirty="0"/>
              <a:t> three lawsuits in the underlying [Louisiana] litigation allege environmental damage and seek restoration and remediation of the land subject to mineral rights purchased by the Wagner Group.’ . . . [T]</a:t>
            </a:r>
            <a:r>
              <a:rPr lang="en-US" sz="2200" dirty="0" err="1"/>
              <a:t>hese</a:t>
            </a:r>
            <a:r>
              <a:rPr lang="en-US" sz="2200" dirty="0"/>
              <a:t> assertions do not clearly allege claims that are all excluded by the Pollution Endorsement.”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2923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CONTRACTS / SETTLEMENTS</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25840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Lake Eugenie Land &amp; </a:t>
            </a:r>
            <a:r>
              <a:rPr lang="en-US" sz="2600" i="1" dirty="0" err="1">
                <a:solidFill>
                  <a:srgbClr val="F8F8F8"/>
                </a:solidFill>
                <a:ea typeface="Calibri"/>
                <a:cs typeface="Calibri" pitchFamily="34" charset="0"/>
              </a:rPr>
              <a:t>Devel</a:t>
            </a:r>
            <a:r>
              <a:rPr lang="en-US" sz="2600" i="1" dirty="0">
                <a:solidFill>
                  <a:srgbClr val="F8F8F8"/>
                </a:solidFill>
                <a:ea typeface="Calibri"/>
                <a:cs typeface="Calibri" pitchFamily="34" charset="0"/>
              </a:rPr>
              <a:t>. v. BP</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___ F.3d ___, No. 15-30377 (5th Cir. May 23, 2017)</a:t>
            </a:r>
            <a:br>
              <a:rPr lang="en-US" sz="2600" i="1" dirty="0">
                <a:solidFill>
                  <a:srgbClr val="F8F8F8"/>
                </a:solidFill>
                <a:ea typeface="Calibri"/>
                <a:cs typeface="Calibri" pitchFamily="34" charset="0"/>
              </a:rPr>
            </a:br>
            <a:endParaRPr lang="en-US" sz="2600" dirty="0">
              <a:solidFill>
                <a:srgbClr val="F8F8F8"/>
              </a:solidFill>
            </a:endParaRPr>
          </a:p>
        </p:txBody>
      </p:sp>
      <p:graphicFrame>
        <p:nvGraphicFramePr>
          <p:cNvPr id="2" name="Content Placeholder 1"/>
          <p:cNvGraphicFramePr>
            <a:graphicFrameLocks noGrp="1"/>
          </p:cNvGraphicFramePr>
          <p:nvPr>
            <p:ph idx="1"/>
            <p:extLst/>
          </p:nvPr>
        </p:nvGraphicFramePr>
        <p:xfrm>
          <a:off x="456143" y="1716088"/>
          <a:ext cx="8229600" cy="4480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59850580"/>
                    </a:ext>
                  </a:extLst>
                </a:gridCol>
                <a:gridCol w="4114800">
                  <a:extLst>
                    <a:ext uri="{9D8B030D-6E8A-4147-A177-3AD203B41FA5}">
                      <a16:colId xmlns:a16="http://schemas.microsoft.com/office/drawing/2014/main" val="2698264176"/>
                    </a:ext>
                  </a:extLst>
                </a:gridCol>
              </a:tblGrid>
              <a:tr h="370840">
                <a:tc>
                  <a:txBody>
                    <a:bodyPr/>
                    <a:lstStyle/>
                    <a:p>
                      <a:r>
                        <a:rPr lang="en-US" b="0" dirty="0"/>
                        <a:t>“[In interpreting a settlement, surely some weight has to be given to what damages recoverable in civil litigation </a:t>
                      </a:r>
                      <a:r>
                        <a:rPr lang="en-US" b="1" i="1" dirty="0">
                          <a:solidFill>
                            <a:srgbClr val="FFFF00"/>
                          </a:solidFill>
                        </a:rPr>
                        <a:t>actually are</a:t>
                      </a:r>
                      <a:r>
                        <a:rPr lang="en-US" b="0" dirty="0"/>
                        <a:t>.”</a:t>
                      </a:r>
                    </a:p>
                    <a:p>
                      <a:endParaRPr lang="en-US" b="0" dirty="0"/>
                    </a:p>
                    <a:p>
                      <a:r>
                        <a:rPr lang="en-US" b="0" dirty="0"/>
                        <a:t>“BP argues that the ISMs are necessary in</a:t>
                      </a:r>
                      <a:r>
                        <a:rPr lang="en-US" b="0" baseline="0" dirty="0"/>
                        <a:t> </a:t>
                      </a:r>
                      <a:r>
                        <a:rPr lang="en-US" b="0" dirty="0"/>
                        <a:t>order to ensure that the Claims Administrator can ‘process claims in accordance with </a:t>
                      </a:r>
                      <a:r>
                        <a:rPr lang="en-US" b="1" i="1" dirty="0">
                          <a:solidFill>
                            <a:srgbClr val="FFFF00"/>
                          </a:solidFill>
                        </a:rPr>
                        <a:t>economic reality</a:t>
                      </a:r>
                      <a:r>
                        <a:rPr lang="en-US" b="0" dirty="0"/>
                        <a:t>,’  quoting our opinion in </a:t>
                      </a:r>
                      <a:r>
                        <a:rPr lang="en-US" b="0" i="1" dirty="0"/>
                        <a:t>Deepwater Horizon I</a:t>
                      </a:r>
                      <a:r>
                        <a:rPr lang="en-US" b="0" dirty="0"/>
                        <a:t>.” </a:t>
                      </a:r>
                    </a:p>
                    <a:p>
                      <a:endParaRPr lang="en-US" dirty="0"/>
                    </a:p>
                  </a:txBody>
                  <a:tcPr>
                    <a:noFill/>
                  </a:tcPr>
                </a:tc>
                <a:tc>
                  <a:txBody>
                    <a:bodyPr/>
                    <a:lstStyle/>
                    <a:p>
                      <a:r>
                        <a:rPr lang="en-US" b="0" dirty="0"/>
                        <a:t>“When we said, in </a:t>
                      </a:r>
                      <a:r>
                        <a:rPr lang="en-US" b="0" i="1" dirty="0"/>
                        <a:t>Deepwater Horizon I</a:t>
                      </a:r>
                      <a:r>
                        <a:rPr lang="en-US" b="0" dirty="0"/>
                        <a:t>, that the Claims</a:t>
                      </a:r>
                      <a:r>
                        <a:rPr lang="en-US" b="0" baseline="0" dirty="0"/>
                        <a:t> </a:t>
                      </a:r>
                      <a:r>
                        <a:rPr lang="en-US" b="0" dirty="0"/>
                        <a:t>Administrator should ‘process claims in accordance with economic reality,’ we</a:t>
                      </a:r>
                      <a:r>
                        <a:rPr lang="en-US" b="0" baseline="0" dirty="0"/>
                        <a:t> </a:t>
                      </a:r>
                      <a:r>
                        <a:rPr lang="en-US" b="0" dirty="0"/>
                        <a:t>assumed that doing so would comport with the text of the Settlement</a:t>
                      </a:r>
                      <a:r>
                        <a:rPr lang="en-US" b="0" baseline="0" dirty="0"/>
                        <a:t> </a:t>
                      </a:r>
                      <a:r>
                        <a:rPr lang="en-US" b="0" dirty="0"/>
                        <a:t>Agreement. That assumption has proven to be wrong in light of the moving, smoothing, and otherwise reallocation of revenue inherent in the ISMs. </a:t>
                      </a:r>
                      <a:r>
                        <a:rPr lang="en-US" b="1" i="1" dirty="0">
                          <a:solidFill>
                            <a:srgbClr val="FFFF00"/>
                          </a:solidFill>
                        </a:rPr>
                        <a:t>The Settlement Agreement grants claimants the right to choose their</a:t>
                      </a:r>
                      <a:r>
                        <a:rPr lang="en-US" b="1" i="1" baseline="0" dirty="0">
                          <a:solidFill>
                            <a:srgbClr val="FFFF00"/>
                          </a:solidFill>
                        </a:rPr>
                        <a:t> </a:t>
                      </a:r>
                      <a:r>
                        <a:rPr lang="en-US" b="1" i="1" dirty="0">
                          <a:solidFill>
                            <a:srgbClr val="FFFF00"/>
                          </a:solidFill>
                        </a:rPr>
                        <a:t>own Compensation Period</a:t>
                      </a:r>
                      <a:r>
                        <a:rPr lang="en-US" b="0" dirty="0"/>
                        <a:t>. Because </a:t>
                      </a:r>
                      <a:r>
                        <a:rPr lang="en-US" b="1" i="1" dirty="0">
                          <a:solidFill>
                            <a:srgbClr val="FFFF00"/>
                          </a:solidFill>
                        </a:rPr>
                        <a:t>the ISMs infringe upon that right</a:t>
                      </a:r>
                      <a:r>
                        <a:rPr lang="en-US" b="0" dirty="0"/>
                        <a:t>, the district court’s approval of the ISMs was in error and is reversed.”</a:t>
                      </a:r>
                    </a:p>
                  </a:txBody>
                  <a:tcPr>
                    <a:noFill/>
                  </a:tcPr>
                </a:tc>
                <a:extLst>
                  <a:ext uri="{0D108BD9-81ED-4DB2-BD59-A6C34878D82A}">
                    <a16:rowId xmlns:a16="http://schemas.microsoft.com/office/drawing/2014/main" val="4066304866"/>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6559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SCA Promotions v. Yahoo!</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___ F.3d ___, No. 15-11254 (5th Cir. Aug. 21, 2017)</a:t>
            </a:r>
            <a:br>
              <a:rPr lang="en-US" sz="2600" i="1" dirty="0">
                <a:solidFill>
                  <a:srgbClr val="F8F8F8"/>
                </a:solidFill>
                <a:ea typeface="Calibri"/>
                <a:cs typeface="Calibri" pitchFamily="34" charset="0"/>
              </a:rPr>
            </a:br>
            <a:endParaRPr lang="en-US" sz="2600" dirty="0">
              <a:solidFill>
                <a:srgbClr val="F8F8F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
        <p:nvSpPr>
          <p:cNvPr id="3" name="Content Placeholder 2"/>
          <p:cNvSpPr>
            <a:spLocks noGrp="1"/>
          </p:cNvSpPr>
          <p:nvPr>
            <p:ph idx="1"/>
          </p:nvPr>
        </p:nvSpPr>
        <p:spPr/>
        <p:txBody>
          <a:bodyPr>
            <a:normAutofit/>
          </a:bodyPr>
          <a:lstStyle/>
          <a:p>
            <a:pPr marL="0" indent="0">
              <a:buNone/>
            </a:pPr>
            <a:endParaRPr lang="en-US" sz="2300" dirty="0"/>
          </a:p>
          <a:p>
            <a:pPr marL="0" indent="0">
              <a:buNone/>
            </a:pPr>
            <a:endParaRPr lang="en-US" sz="2300" dirty="0"/>
          </a:p>
          <a:p>
            <a:pPr marL="0" indent="0">
              <a:buNone/>
            </a:pPr>
            <a:r>
              <a:rPr lang="en-US" sz="2300" dirty="0"/>
              <a:t>“According to the district court, ‘[n]</a:t>
            </a:r>
            <a:r>
              <a:rPr lang="en-US" sz="2300" dirty="0" err="1"/>
              <a:t>owhere</a:t>
            </a:r>
            <a:r>
              <a:rPr lang="en-US" sz="2300" dirty="0"/>
              <a:t> does the Contract specify or identify the invoices, when they will be paid, or otherwise provide that the fee is $11 million.’ </a:t>
            </a:r>
            <a:r>
              <a:rPr lang="en-US" sz="2300" b="1" i="1" dirty="0">
                <a:solidFill>
                  <a:srgbClr val="FFFF00"/>
                </a:solidFill>
              </a:rPr>
              <a:t>But the Contract references ‘invoice(s)’ several times</a:t>
            </a:r>
            <a:r>
              <a:rPr lang="en-US" sz="2300" dirty="0"/>
              <a:t>, and it provides that ‘[t]his contract, including exhibits and attachments, represents the entire final agreement between Sponsor [Yahoo] and SCA, and supersedes any prior agreement, oral or written.’”</a:t>
            </a:r>
          </a:p>
          <a:p>
            <a:pPr marL="0" indent="0">
              <a:buNone/>
            </a:pPr>
            <a:endParaRPr lang="en-US" sz="2300" dirty="0"/>
          </a:p>
        </p:txBody>
      </p:sp>
    </p:spTree>
    <p:extLst>
      <p:ext uri="{BB962C8B-B14F-4D97-AF65-F5344CB8AC3E}">
        <p14:creationId xmlns:p14="http://schemas.microsoft.com/office/powerpoint/2010/main" val="21666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Total E&amp;P USA v. Kerr-McGee Oil &amp; Gas</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719 F.3d 424 (5th Cir. 2013)</a:t>
            </a:r>
            <a:br>
              <a:rPr lang="en-US" sz="2600" i="1" dirty="0">
                <a:solidFill>
                  <a:srgbClr val="F8F8F8"/>
                </a:solidFill>
                <a:ea typeface="Calibri"/>
                <a:cs typeface="Calibri" pitchFamily="34" charset="0"/>
              </a:rPr>
            </a:br>
            <a:endParaRPr lang="en-US" sz="2600" dirty="0">
              <a:solidFill>
                <a:srgbClr val="F8F8F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
        <p:nvSpPr>
          <p:cNvPr id="3" name="Content Placeholder 2"/>
          <p:cNvSpPr>
            <a:spLocks noGrp="1"/>
          </p:cNvSpPr>
          <p:nvPr>
            <p:ph idx="1"/>
          </p:nvPr>
        </p:nvSpPr>
        <p:spPr/>
        <p:txBody>
          <a:bodyPr>
            <a:normAutofit fontScale="40000" lnSpcReduction="20000"/>
          </a:bodyPr>
          <a:lstStyle/>
          <a:p>
            <a:pPr marL="0" indent="0" algn="ctr">
              <a:buNone/>
            </a:pPr>
            <a:r>
              <a:rPr lang="en-US" sz="3300" b="1" dirty="0"/>
              <a:t>DISTRICT COURT</a:t>
            </a:r>
            <a:r>
              <a:rPr lang="en-US" sz="3300" dirty="0"/>
              <a:t>:</a:t>
            </a:r>
          </a:p>
          <a:p>
            <a:pPr marL="0" indent="0" algn="ctr">
              <a:buNone/>
            </a:pPr>
            <a:r>
              <a:rPr lang="en-US" sz="3300" b="1" i="1" dirty="0">
                <a:solidFill>
                  <a:srgbClr val="FFFF00"/>
                </a:solidFill>
              </a:rPr>
              <a:t>“[T]he subject ‘Calculate and Pay’ clauses are not ambiguous </a:t>
            </a:r>
            <a:r>
              <a:rPr lang="en-US" sz="3300" dirty="0"/>
              <a:t>because they </a:t>
            </a:r>
            <a:r>
              <a:rPr lang="en-US" sz="3300" b="1" i="1" dirty="0">
                <a:solidFill>
                  <a:srgbClr val="FFFF00"/>
                </a:solidFill>
              </a:rPr>
              <a:t>clearly provide </a:t>
            </a:r>
            <a:r>
              <a:rPr lang="en-US" sz="3300" dirty="0"/>
              <a:t>that the overriding royalties ‘shall be calculated and paid in the same manner and subject to the same terms and conditions as the landowner’s royalty under the Lease.” </a:t>
            </a:r>
          </a:p>
          <a:p>
            <a:pPr marL="0" indent="0" algn="ctr">
              <a:buNone/>
            </a:pPr>
            <a:endParaRPr lang="en-US" sz="3300" dirty="0"/>
          </a:p>
          <a:p>
            <a:pPr marL="0" indent="0" algn="ctr">
              <a:buNone/>
            </a:pPr>
            <a:r>
              <a:rPr lang="en-US" sz="3300" b="1" dirty="0"/>
              <a:t>MAJORITY: </a:t>
            </a:r>
          </a:p>
          <a:p>
            <a:pPr marL="0" indent="0" algn="ctr">
              <a:buNone/>
            </a:pPr>
            <a:r>
              <a:rPr lang="en-US" sz="3300" dirty="0"/>
              <a:t>“Those clauses </a:t>
            </a:r>
            <a:r>
              <a:rPr lang="en-US" sz="3300" b="1" i="1" dirty="0">
                <a:solidFill>
                  <a:srgbClr val="FFFF00"/>
                </a:solidFill>
              </a:rPr>
              <a:t>do not clearly and explicitly state </a:t>
            </a:r>
            <a:r>
              <a:rPr lang="en-US" sz="3300" dirty="0"/>
              <a:t>that payment of overriding royalties shall be suspended . . . Consequently, . . . </a:t>
            </a:r>
            <a:r>
              <a:rPr lang="en-US" sz="3300" b="1" i="1" dirty="0">
                <a:solidFill>
                  <a:srgbClr val="FFFF00"/>
                </a:solidFill>
              </a:rPr>
              <a:t>a court may not find that the parties intended to suspend the overriding royalty obligation based exclusively on the words </a:t>
            </a:r>
            <a:r>
              <a:rPr lang="en-US" sz="3300" dirty="0"/>
              <a:t>of the calculate and pay clauses but must interpret the overriding royalty contracts further in search of the parties' common intent.” </a:t>
            </a:r>
          </a:p>
          <a:p>
            <a:pPr marL="0" indent="0" algn="ctr">
              <a:buNone/>
            </a:pPr>
            <a:endParaRPr lang="en-US" sz="3300" b="1" dirty="0"/>
          </a:p>
          <a:p>
            <a:pPr marL="0" indent="0" algn="ctr">
              <a:buNone/>
            </a:pPr>
            <a:r>
              <a:rPr lang="en-US" sz="3300" b="1" dirty="0"/>
              <a:t>CONCURRENCE: </a:t>
            </a:r>
          </a:p>
          <a:p>
            <a:pPr marL="0" indent="0" algn="ctr">
              <a:buNone/>
            </a:pPr>
            <a:r>
              <a:rPr lang="en-US" sz="3300" dirty="0"/>
              <a:t>“Appellees' argument points to meaning from a different grammatical arrangement , , , , [</a:t>
            </a:r>
            <a:r>
              <a:rPr lang="en-US" sz="3300" b="1" i="1" dirty="0">
                <a:solidFill>
                  <a:srgbClr val="FFFF00"/>
                </a:solidFill>
              </a:rPr>
              <a:t>H[ad the sentence separated that dependent clause by commas . . . Appellees would have a stronger argument as to clarity of meaning. </a:t>
            </a:r>
            <a:r>
              <a:rPr lang="en-US" sz="3300" dirty="0"/>
              <a:t>Given the language of the contracts, however, I cannot say that, for the reasons above, the sentence is free of ambiguity.”</a:t>
            </a:r>
          </a:p>
          <a:p>
            <a:pPr marL="0" indent="0" algn="ctr">
              <a:buNone/>
            </a:pPr>
            <a:endParaRPr lang="en-US" sz="3300" dirty="0"/>
          </a:p>
          <a:p>
            <a:pPr marL="0" indent="0" algn="ctr">
              <a:buNone/>
            </a:pPr>
            <a:r>
              <a:rPr lang="en-US" sz="3300" b="1" dirty="0"/>
              <a:t>DISSENT</a:t>
            </a:r>
            <a:r>
              <a:rPr lang="en-US" sz="3300" dirty="0"/>
              <a:t>: </a:t>
            </a:r>
          </a:p>
          <a:p>
            <a:pPr marL="0" indent="0" algn="ctr">
              <a:buNone/>
            </a:pPr>
            <a:r>
              <a:rPr lang="en-US" sz="3300" dirty="0"/>
              <a:t>“Because royalty suspension is a term or condition . . . and the ‘calculate and pay’  clauses of the assignment contracts make the overriding royalty interests subject to the same terms and conditions as the landowner's royalty under the lease, </a:t>
            </a:r>
            <a:r>
              <a:rPr lang="en-US" sz="3300" b="1" i="1" dirty="0">
                <a:solidFill>
                  <a:srgbClr val="FFFF00"/>
                </a:solidFill>
              </a:rPr>
              <a:t>I respectfully dissent from the majority's conclusion that the assignment contracts are ambiguous</a:t>
            </a:r>
            <a:r>
              <a:rPr lang="en-US" sz="3300" dirty="0"/>
              <a:t>.. . . </a:t>
            </a:r>
            <a:r>
              <a:rPr lang="en-US" sz="3300" b="1" i="1" dirty="0">
                <a:solidFill>
                  <a:srgbClr val="FFFF00"/>
                </a:solidFill>
              </a:rPr>
              <a:t>The district court erred by failing to admit Appellants' extrinsic evidence of mutual mistake</a:t>
            </a:r>
            <a:r>
              <a:rPr lang="en-US" sz="3300" dirty="0"/>
              <a:t>. When making a claim for reformation the claimant may offer </a:t>
            </a:r>
            <a:r>
              <a:rPr lang="en-US" sz="3300" dirty="0" err="1"/>
              <a:t>parol</a:t>
            </a:r>
            <a:r>
              <a:rPr lang="en-US" sz="3300" dirty="0"/>
              <a:t>[] evidence, not to vary the terms of the written instrument, but to show the ‘writing does not express the true intent or agreement of the parties.’”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5716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4893</TotalTime>
  <Words>1726</Words>
  <Application>Microsoft Office PowerPoint</Application>
  <PresentationFormat>On-screen Show (4:3)</PresentationFormat>
  <Paragraphs>130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CURRENT ISSUES IN COMMERCIAL LAW</vt:lpstr>
      <vt:lpstr>    “The 5th U.S. Circuit Court of Appeals is widely viewed as one of the nation's most conservative federal appellate courts . . . ”  </vt:lpstr>
      <vt:lpstr>PowerPoint Presentation</vt:lpstr>
      <vt:lpstr>PLEADINGS</vt:lpstr>
      <vt:lpstr> Fed’l Ins. v. Northfield Ins., 837 F.3d 548 (5th Cir. 2016) </vt:lpstr>
      <vt:lpstr>CONTRACTS / SETTLEMENTS</vt:lpstr>
      <vt:lpstr> Lake Eugenie Land &amp; Devel. v. BP,  ___ F.3d ___, No. 15-30377 (5th Cir. May 23, 2017) </vt:lpstr>
      <vt:lpstr> SCA Promotions v. Yahoo!,  ___ F.3d ___, No. 15-11254 (5th Cir. Aug. 21, 2017) </vt:lpstr>
      <vt:lpstr> Total E&amp;P USA v. Kerr-McGee Oil &amp; Gas,  719 F.3d 424 (5th Cir. 2013) </vt:lpstr>
      <vt:lpstr>SUMMARY JUDGMENT</vt:lpstr>
      <vt:lpstr> Naylor v. Securiguard, Inc., 801 F.3d (5th Cir. 2015) </vt:lpstr>
      <vt:lpstr> St. Bernard Parish v. Lafarge N. Am.,  No. 13-30030 (5th Cir. Dec. 19, 2013) </vt:lpstr>
      <vt:lpstr>DRAFTING INJUNCTIONS</vt:lpstr>
      <vt:lpstr>  Scott v. Schedler, 826 F.3d 207 (5th Cir. 2016)</vt:lpstr>
      <vt:lpstr>PowerPoint Presentation</vt:lpstr>
      <vt:lpstr>DRAFTING INJUNCTIONS</vt:lpstr>
      <vt:lpstr>MANDAMUS</vt:lpstr>
      <vt:lpstr> In re: DuPuy Orthopaedics, Inc. ___ F.3d ___ (5th Cir. Aug. 31, 2017)</vt:lpstr>
      <vt:lpstr> In re: DuPuy Orthopaedics, Inc.,  ___ F.3d ___ (5th Cir. Aug. 31, 2017)</vt:lpstr>
      <vt:lpstr>  In re: Crystal Power Co., 841 F.3d 82 (5th Cir. 2011)</vt:lpstr>
      <vt:lpstr>  In re: Trinity Indus., Inc., No. 14-41-67  (5th Cir. Oct. 10, 2014)</vt:lpstr>
      <vt:lpstr>ARBITRATION</vt:lpstr>
      <vt:lpstr>   Nelson v. Watch House Int’l, LLC,  815 F.3d 190 (5th Cir. 2016)</vt:lpstr>
      <vt:lpstr> Vine v. PLS Fin. Servcs., No. 16-50847 (5th Cir. May 19, 2017)</vt:lpstr>
      <vt:lpstr> BNSF Railway Co. v. Alstom Transp., 777 F.3d 785 (5th Cir. 2015)</vt:lpstr>
      <vt:lpstr>ANTI-SLAPP LAWS</vt:lpstr>
      <vt:lpstr>  Block v. Tanenhaus, ___ F.3d ___ (5th Cir. Aug. 15, 2017) </vt:lpstr>
      <vt:lpstr>A CLOSING NOTE ON “CONSERVATISM”</vt:lpstr>
      <vt:lpstr> “[W]e conclude that if the Plaintiffs prove that the Defendants operated a fraudulent pyramid scheme, a jury may reasonably infer from the Plaintiffs' payments to join . . . that they relied on Ignite's implicit representation of legitimacy, when in fact it was a fraudulent pyramid scheme.”  Torres v. S.G.E. Management, 838 F.3d 629 (5th Cir. 2016) (en banc)</vt:lpstr>
      <vt:lpstr>CURRENT ISSUES IN COMMERCIAL LAW</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dc:title>
  <dc:creator>AH Slant</dc:creator>
  <cp:lastModifiedBy>David Coale</cp:lastModifiedBy>
  <cp:revision>210</cp:revision>
  <cp:lastPrinted>2017-09-12T16:20:18Z</cp:lastPrinted>
  <dcterms:created xsi:type="dcterms:W3CDTF">2015-03-11T15:11:37Z</dcterms:created>
  <dcterms:modified xsi:type="dcterms:W3CDTF">2017-09-12T23:31:26Z</dcterms:modified>
</cp:coreProperties>
</file>